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F403-E562-4CD0-95C4-88B2C1E6D2CD}" type="datetimeFigureOut">
              <a:rPr lang="nl-NL" smtClean="0"/>
              <a:pPr/>
              <a:t>18-5-2015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D699-EC18-4802-9A80-BA66B29630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F403-E562-4CD0-95C4-88B2C1E6D2CD}" type="datetimeFigureOut">
              <a:rPr lang="nl-NL" smtClean="0"/>
              <a:pPr/>
              <a:t>18-5-2015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D699-EC18-4802-9A80-BA66B29630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F403-E562-4CD0-95C4-88B2C1E6D2CD}" type="datetimeFigureOut">
              <a:rPr lang="nl-NL" smtClean="0"/>
              <a:pPr/>
              <a:t>18-5-2015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D699-EC18-4802-9A80-BA66B29630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F403-E562-4CD0-95C4-88B2C1E6D2CD}" type="datetimeFigureOut">
              <a:rPr lang="nl-NL" smtClean="0"/>
              <a:pPr/>
              <a:t>18-5-2015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D699-EC18-4802-9A80-BA66B29630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F403-E562-4CD0-95C4-88B2C1E6D2CD}" type="datetimeFigureOut">
              <a:rPr lang="nl-NL" smtClean="0"/>
              <a:pPr/>
              <a:t>18-5-2015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D699-EC18-4802-9A80-BA66B29630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F403-E562-4CD0-95C4-88B2C1E6D2CD}" type="datetimeFigureOut">
              <a:rPr lang="nl-NL" smtClean="0"/>
              <a:pPr/>
              <a:t>18-5-2015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D699-EC18-4802-9A80-BA66B29630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F403-E562-4CD0-95C4-88B2C1E6D2CD}" type="datetimeFigureOut">
              <a:rPr lang="nl-NL" smtClean="0"/>
              <a:pPr/>
              <a:t>18-5-2015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D699-EC18-4802-9A80-BA66B29630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F403-E562-4CD0-95C4-88B2C1E6D2CD}" type="datetimeFigureOut">
              <a:rPr lang="nl-NL" smtClean="0"/>
              <a:pPr/>
              <a:t>18-5-2015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D699-EC18-4802-9A80-BA66B29630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F403-E562-4CD0-95C4-88B2C1E6D2CD}" type="datetimeFigureOut">
              <a:rPr lang="nl-NL" smtClean="0"/>
              <a:pPr/>
              <a:t>18-5-2015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D699-EC18-4802-9A80-BA66B29630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F403-E562-4CD0-95C4-88B2C1E6D2CD}" type="datetimeFigureOut">
              <a:rPr lang="nl-NL" smtClean="0"/>
              <a:pPr/>
              <a:t>18-5-2015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D699-EC18-4802-9A80-BA66B29630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F403-E562-4CD0-95C4-88B2C1E6D2CD}" type="datetimeFigureOut">
              <a:rPr lang="nl-NL" smtClean="0"/>
              <a:pPr/>
              <a:t>18-5-2015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D699-EC18-4802-9A80-BA66B29630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AF403-E562-4CD0-95C4-88B2C1E6D2CD}" type="datetimeFigureOut">
              <a:rPr lang="nl-NL" smtClean="0"/>
              <a:pPr/>
              <a:t>18-5-2015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DD699-EC18-4802-9A80-BA66B29630C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upoa.biz/dna-testin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goedeman.nl/ijsland/" TargetMode="External"/><Relationship Id="rId2" Type="http://schemas.openxmlformats.org/officeDocument/2006/relationships/hyperlink" Target="http://en.wikipedia.org/wiki/Archae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bioplek.org/animaties/ecologie/stikstof/stikstofkringloop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0voorbiologie.nl/index.php?cat=9&amp;id=783&amp;par=83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Bacteri%C3%ABn" TargetMode="External"/><Relationship Id="rId7" Type="http://schemas.openxmlformats.org/officeDocument/2006/relationships/hyperlink" Target="http://nl.wikipedia.org/wiki/Eukaryoten" TargetMode="External"/><Relationship Id="rId2" Type="http://schemas.openxmlformats.org/officeDocument/2006/relationships/hyperlink" Target="http://nl.wikipedia.org/wiki/Rhizobi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l.wikipedia.org/wiki/Endosymbiontentheorie" TargetMode="External"/><Relationship Id="rId5" Type="http://schemas.openxmlformats.org/officeDocument/2006/relationships/hyperlink" Target="http://nl.wikipedia.org/wiki/Endosymbiose" TargetMode="External"/><Relationship Id="rId4" Type="http://schemas.openxmlformats.org/officeDocument/2006/relationships/hyperlink" Target="http://nl.wikipedia.org/wiki/Vlinderbloemenfamili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nl/url?sa=i&amp;rct=j&amp;q=&amp;esrc=s&amp;source=images&amp;cd=&amp;cad=rja&amp;uact=8&amp;ved=0CAcQjRw&amp;url=http://www.magic-mushrooms-shop.com/en/blog/mycelium&amp;ei=GXRMVbybLoqqUZTkgfgI&amp;bvm=bv.92765956,d.bGg&amp;psig=AFQjCNFF75yUDglGpmJ06D_y0-ABDzfJPQ&amp;ust=14311601454409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nl/url?sa=i&amp;rct=j&amp;q=&amp;esrc=s&amp;source=images&amp;cd=&amp;cad=rja&amp;uact=8&amp;ved=0CAcQjRw&amp;url=http://hulsker.blogspot.com/2014/10/heksenkringen-is-het-vandaag-geen.html&amp;ei=mXRMVef1KIHtUL28gbgJ&amp;bvm=bv.92765956,d.bGg&amp;psig=AFQjCNEdGbIAc1Ik9VnpaX1-hFy4Kp5VKA&amp;ust=1431160245708342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nl/url?sa=i&amp;rct=j&amp;q=&amp;esrc=s&amp;source=images&amp;cd=&amp;cad=rja&amp;uact=8&amp;ved=0CAcQjRw&amp;url=http://www.tuinadvies.be/artikels/tomaten_meeldauw_witziekte.htm&amp;ei=fHZMVdXiLcKyUeGFgNgJ&amp;bvm=bv.92765956,d.bGg&amp;psig=AFQjCNHiLNsyFko-TUtCpY8LhOi7jIE_cw&amp;ust=143116081564602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nl/url?sa=i&amp;rct=j&amp;q=&amp;esrc=s&amp;source=images&amp;cd=&amp;cad=rja&amp;uact=8&amp;ved=0CAcQjRw&amp;url=http://permaground.wikispaces.com/Mycorrhiza&amp;ei=RHtMVbXoM8TWU4npgPAJ&amp;bvm=bv.92765956,d.bGg&amp;psig=AFQjCNGWVgfyu8XxAS4V063mrOHZQl-lYQ&amp;ust=143116202613168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source=images&amp;cd=&amp;cad=rja&amp;uact=8&amp;ved=0CAcQjRw&amp;url=http://close-up-hortus-arcadie.nl/2011/01/&amp;ei=tH5MVfqzNMeMsgGzjIHIDQ&amp;psig=AFQjCNGThwctcqJdTwG8Lt6NLqzeVB5g-A&amp;ust=1431162754520386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nl/url?sa=i&amp;rct=j&amp;q=&amp;esrc=s&amp;source=images&amp;cd=&amp;cad=rja&amp;uact=8&amp;ved=0CAcQjRw&amp;url=http://www.blwg.nl/mossen/korstmossen/korstmossen.aspx&amp;ei=tH5MVfqzNMeMsgGzjIHIDQ&amp;psig=AFQjCNGThwctcqJdTwG8Lt6NLqzeVB5g-A&amp;ust=143116275452038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apoflife.org/index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Par. 25.3 </a:t>
            </a:r>
            <a:r>
              <a:rPr lang="en-US" sz="3200" dirty="0" err="1" smtClean="0"/>
              <a:t>Moderne</a:t>
            </a:r>
            <a:r>
              <a:rPr lang="en-US" sz="3200" dirty="0" smtClean="0"/>
              <a:t> </a:t>
            </a:r>
            <a:r>
              <a:rPr lang="en-US" sz="3200" dirty="0" err="1" smtClean="0"/>
              <a:t>systematiek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Soorten</a:t>
            </a:r>
            <a:r>
              <a:rPr lang="en-US" sz="2400" dirty="0" smtClean="0"/>
              <a:t> </a:t>
            </a:r>
            <a:r>
              <a:rPr lang="en-US" sz="2400" dirty="0" err="1" smtClean="0"/>
              <a:t>veranderen</a:t>
            </a:r>
            <a:r>
              <a:rPr lang="en-US" sz="2400" dirty="0" smtClean="0"/>
              <a:t> in de loop van de </a:t>
            </a:r>
            <a:r>
              <a:rPr lang="en-US" sz="2400" dirty="0" err="1" smtClean="0"/>
              <a:t>evolutie</a:t>
            </a:r>
            <a:endParaRPr lang="en-US" sz="2400" dirty="0" smtClean="0"/>
          </a:p>
          <a:p>
            <a:r>
              <a:rPr lang="en-US" sz="2400" dirty="0" err="1" smtClean="0"/>
              <a:t>Dus</a:t>
            </a:r>
            <a:r>
              <a:rPr lang="en-US" sz="2400" dirty="0" smtClean="0"/>
              <a:t> </a:t>
            </a:r>
            <a:r>
              <a:rPr lang="en-US" sz="2400" dirty="0" err="1" smtClean="0"/>
              <a:t>niet</a:t>
            </a:r>
            <a:r>
              <a:rPr lang="en-US" sz="2400" dirty="0" smtClean="0"/>
              <a:t> </a:t>
            </a:r>
            <a:r>
              <a:rPr lang="en-US" sz="2400" dirty="0" err="1" smtClean="0"/>
              <a:t>alleen</a:t>
            </a:r>
            <a:r>
              <a:rPr lang="en-US" sz="2400" dirty="0" smtClean="0"/>
              <a:t> </a:t>
            </a:r>
            <a:r>
              <a:rPr lang="en-US" sz="2400" dirty="0" err="1" smtClean="0"/>
              <a:t>letten</a:t>
            </a:r>
            <a:r>
              <a:rPr lang="en-US" sz="2400" dirty="0" smtClean="0"/>
              <a:t> op de </a:t>
            </a:r>
            <a:r>
              <a:rPr lang="en-US" sz="2400" b="1" dirty="0" smtClean="0"/>
              <a:t>BOUWKENMERKEN</a:t>
            </a:r>
          </a:p>
          <a:p>
            <a:r>
              <a:rPr lang="en-US" sz="2400" b="1" dirty="0" err="1" smtClean="0"/>
              <a:t>Maar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ook</a:t>
            </a:r>
            <a:r>
              <a:rPr lang="en-US" sz="2400" b="1" dirty="0" smtClean="0"/>
              <a:t> op: EVOLUTIONAIRE VERWANTSCHAP</a:t>
            </a:r>
          </a:p>
          <a:p>
            <a:r>
              <a:rPr lang="en-US" sz="2400" b="1" dirty="0" err="1" smtClean="0"/>
              <a:t>Wordt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genoemd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fylogenetische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systematiek</a:t>
            </a:r>
            <a:endParaRPr lang="en-US" sz="2400" b="1" dirty="0" smtClean="0"/>
          </a:p>
          <a:p>
            <a:r>
              <a:rPr lang="en-US" sz="2400" b="1" dirty="0" smtClean="0"/>
              <a:t>Men </a:t>
            </a:r>
            <a:r>
              <a:rPr lang="en-US" sz="2400" b="1" dirty="0" err="1" smtClean="0"/>
              <a:t>probeert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hierin</a:t>
            </a:r>
            <a:r>
              <a:rPr lang="en-US" sz="2400" b="1" dirty="0" smtClean="0"/>
              <a:t> van </a:t>
            </a:r>
            <a:r>
              <a:rPr lang="en-US" sz="2400" b="1" dirty="0" err="1" smtClean="0"/>
              <a:t>elke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dier</a:t>
            </a:r>
            <a:r>
              <a:rPr lang="en-US" sz="2400" b="1" dirty="0" smtClean="0"/>
              <a:t> of </a:t>
            </a:r>
            <a:r>
              <a:rPr lang="en-US" sz="2400" b="1" dirty="0" err="1" smtClean="0"/>
              <a:t>elke</a:t>
            </a:r>
            <a:r>
              <a:rPr lang="en-US" sz="2400" b="1" dirty="0" smtClean="0"/>
              <a:t> plant </a:t>
            </a:r>
            <a:r>
              <a:rPr lang="en-US" sz="2400" b="1" dirty="0" err="1" smtClean="0"/>
              <a:t>een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evolutionaire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stamboom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maken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zodat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verwantschap</a:t>
            </a:r>
            <a:r>
              <a:rPr lang="en-US" sz="2400" b="1" dirty="0" smtClean="0"/>
              <a:t> of </a:t>
            </a:r>
            <a:r>
              <a:rPr lang="en-US" sz="2400" b="1" dirty="0" err="1" smtClean="0"/>
              <a:t>juist</a:t>
            </a:r>
            <a:r>
              <a:rPr lang="en-US" sz="2400" b="1" dirty="0" smtClean="0"/>
              <a:t> het </a:t>
            </a:r>
            <a:r>
              <a:rPr lang="en-US" sz="2400" b="1" dirty="0" err="1" smtClean="0"/>
              <a:t>ontbreken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ervan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aangetoond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worden</a:t>
            </a:r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Par. 25.3.3  DNA-</a:t>
            </a:r>
            <a:r>
              <a:rPr lang="en-US" sz="3200" dirty="0" err="1" smtClean="0"/>
              <a:t>onderzoek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Vergelijken</a:t>
            </a:r>
            <a:r>
              <a:rPr lang="en-US" sz="2400" dirty="0" smtClean="0"/>
              <a:t> DNA </a:t>
            </a:r>
            <a:r>
              <a:rPr lang="en-US" sz="2400" dirty="0" err="1" smtClean="0"/>
              <a:t>verschillende</a:t>
            </a:r>
            <a:r>
              <a:rPr lang="en-US" sz="2400" dirty="0" smtClean="0"/>
              <a:t> </a:t>
            </a:r>
            <a:r>
              <a:rPr lang="en-US" sz="2400" dirty="0" err="1" smtClean="0"/>
              <a:t>soorten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organismen</a:t>
            </a:r>
            <a:endParaRPr lang="en-US" sz="2400" dirty="0" smtClean="0"/>
          </a:p>
          <a:p>
            <a:r>
              <a:rPr lang="en-US" sz="2400" dirty="0" err="1" smtClean="0"/>
              <a:t>Daardoor</a:t>
            </a:r>
            <a:r>
              <a:rPr lang="en-US" sz="2400" dirty="0" smtClean="0"/>
              <a:t> mate van </a:t>
            </a:r>
            <a:r>
              <a:rPr lang="en-US" sz="2400" dirty="0" err="1" smtClean="0"/>
              <a:t>verwantschap</a:t>
            </a:r>
            <a:r>
              <a:rPr lang="en-US" sz="2400" dirty="0" smtClean="0"/>
              <a:t> </a:t>
            </a:r>
            <a:r>
              <a:rPr lang="en-US" sz="2400" dirty="0" err="1" smtClean="0"/>
              <a:t>bepalen</a:t>
            </a:r>
            <a:endParaRPr lang="en-US" sz="2400" dirty="0" smtClean="0"/>
          </a:p>
          <a:p>
            <a:r>
              <a:rPr lang="en-US" sz="2400" dirty="0" err="1" smtClean="0"/>
              <a:t>Basenvolgorde</a:t>
            </a:r>
            <a:r>
              <a:rPr lang="en-US" sz="2400" dirty="0" smtClean="0"/>
              <a:t> in DNA </a:t>
            </a:r>
            <a:r>
              <a:rPr lang="en-US" sz="2400" dirty="0" err="1" smtClean="0"/>
              <a:t>snel</a:t>
            </a:r>
            <a:r>
              <a:rPr lang="en-US" sz="2400" dirty="0" smtClean="0"/>
              <a:t> </a:t>
            </a:r>
            <a:r>
              <a:rPr lang="en-US" sz="2400" dirty="0" err="1" smtClean="0"/>
              <a:t>én</a:t>
            </a:r>
            <a:r>
              <a:rPr lang="en-US" sz="2400" dirty="0" smtClean="0"/>
              <a:t> </a:t>
            </a:r>
            <a:r>
              <a:rPr lang="en-US" sz="2400" dirty="0" err="1" smtClean="0"/>
              <a:t>betrouwbaar</a:t>
            </a:r>
            <a:r>
              <a:rPr lang="en-US" sz="2400" dirty="0" smtClean="0"/>
              <a:t> vast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stellen</a:t>
            </a:r>
            <a:endParaRPr lang="en-US" sz="2400" dirty="0" smtClean="0"/>
          </a:p>
          <a:p>
            <a:r>
              <a:rPr lang="en-US" sz="2400" dirty="0" smtClean="0"/>
              <a:t>Kan </a:t>
            </a:r>
            <a:r>
              <a:rPr lang="en-US" sz="2400" dirty="0" err="1" smtClean="0"/>
              <a:t>ook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fossielen</a:t>
            </a:r>
            <a:endParaRPr lang="en-US" sz="2400" dirty="0" smtClean="0"/>
          </a:p>
          <a:p>
            <a:r>
              <a:rPr lang="en-US" sz="2400" dirty="0" err="1" smtClean="0"/>
              <a:t>Soorten</a:t>
            </a:r>
            <a:r>
              <a:rPr lang="en-US" sz="2400" dirty="0" smtClean="0"/>
              <a:t> </a:t>
            </a:r>
            <a:r>
              <a:rPr lang="en-US" sz="2400" dirty="0" err="1" smtClean="0"/>
              <a:t>blijken</a:t>
            </a:r>
            <a:r>
              <a:rPr lang="en-US" sz="2400" dirty="0" smtClean="0"/>
              <a:t> </a:t>
            </a:r>
            <a:r>
              <a:rPr lang="en-US" sz="2400" dirty="0" err="1" smtClean="0"/>
              <a:t>tegenwoordig</a:t>
            </a:r>
            <a:r>
              <a:rPr lang="en-US" sz="2400" dirty="0" smtClean="0"/>
              <a:t> door DNA-</a:t>
            </a:r>
            <a:r>
              <a:rPr lang="en-US" sz="2400" dirty="0" err="1" smtClean="0"/>
              <a:t>kennis</a:t>
            </a:r>
            <a:r>
              <a:rPr lang="en-US" sz="2400" dirty="0" smtClean="0"/>
              <a:t> </a:t>
            </a:r>
            <a:r>
              <a:rPr lang="en-US" sz="2400" dirty="0" err="1" smtClean="0"/>
              <a:t>weinig</a:t>
            </a:r>
            <a:r>
              <a:rPr lang="en-US" sz="2400" dirty="0" smtClean="0"/>
              <a:t> </a:t>
            </a:r>
            <a:r>
              <a:rPr lang="en-US" sz="2400" dirty="0" err="1" smtClean="0"/>
              <a:t>overeenkomsten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hebben</a:t>
            </a:r>
            <a:r>
              <a:rPr lang="en-US" sz="2400" dirty="0" smtClean="0"/>
              <a:t>.  </a:t>
            </a:r>
            <a:r>
              <a:rPr lang="en-US" sz="2400" dirty="0" err="1" smtClean="0"/>
              <a:t>Dit</a:t>
            </a:r>
            <a:r>
              <a:rPr lang="en-US" sz="2400" dirty="0" smtClean="0"/>
              <a:t> in </a:t>
            </a:r>
            <a:r>
              <a:rPr lang="en-US" sz="2400" dirty="0" err="1" smtClean="0"/>
              <a:t>tegenstelling</a:t>
            </a:r>
            <a:r>
              <a:rPr lang="en-US" sz="2400" dirty="0" smtClean="0"/>
              <a:t> tot </a:t>
            </a:r>
            <a:r>
              <a:rPr lang="en-US" sz="2400" dirty="0" err="1" smtClean="0"/>
              <a:t>eerdere</a:t>
            </a:r>
            <a:r>
              <a:rPr lang="en-US" sz="2400" dirty="0" smtClean="0"/>
              <a:t> </a:t>
            </a:r>
            <a:r>
              <a:rPr lang="en-US" sz="2400" dirty="0" err="1" smtClean="0"/>
              <a:t>toegepaste</a:t>
            </a:r>
            <a:r>
              <a:rPr lang="en-US" sz="2400" dirty="0" smtClean="0"/>
              <a:t> </a:t>
            </a:r>
            <a:r>
              <a:rPr lang="en-US" sz="2400" dirty="0" err="1" smtClean="0"/>
              <a:t>taxonomie</a:t>
            </a:r>
            <a:r>
              <a:rPr lang="en-US" sz="2400" dirty="0" smtClean="0"/>
              <a:t> door </a:t>
            </a:r>
            <a:r>
              <a:rPr lang="en-US" sz="2400" dirty="0" err="1" smtClean="0"/>
              <a:t>andere</a:t>
            </a:r>
            <a:r>
              <a:rPr lang="en-US" sz="2400" dirty="0" smtClean="0"/>
              <a:t>, </a:t>
            </a:r>
            <a:r>
              <a:rPr lang="en-US" sz="2400" dirty="0" err="1" smtClean="0"/>
              <a:t>mindere</a:t>
            </a:r>
            <a:r>
              <a:rPr lang="en-US" sz="2400" dirty="0" smtClean="0"/>
              <a:t> </a:t>
            </a:r>
            <a:r>
              <a:rPr lang="en-US" sz="2400" dirty="0" err="1" smtClean="0"/>
              <a:t>kennis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nl-NL" sz="2400" dirty="0" smtClean="0">
                <a:hlinkClick r:id="rId2"/>
              </a:rPr>
              <a:t>http://upoa.biz/dna-testing/</a:t>
            </a:r>
            <a:endParaRPr lang="nl-NL" sz="2400" dirty="0" smtClean="0"/>
          </a:p>
          <a:p>
            <a:r>
              <a:rPr lang="en-US" sz="2400" dirty="0" err="1" smtClean="0"/>
              <a:t>Dit</a:t>
            </a:r>
            <a:r>
              <a:rPr lang="en-US" sz="2400" dirty="0" smtClean="0"/>
              <a:t> lab/</a:t>
            </a:r>
            <a:r>
              <a:rPr lang="en-US" sz="2400" dirty="0" err="1" smtClean="0"/>
              <a:t>bedrijf</a:t>
            </a:r>
            <a:r>
              <a:rPr lang="en-US" sz="2400" dirty="0" smtClean="0"/>
              <a:t> </a:t>
            </a:r>
            <a:r>
              <a:rPr lang="en-US" sz="2400" dirty="0" err="1" smtClean="0"/>
              <a:t>verdient</a:t>
            </a:r>
            <a:r>
              <a:rPr lang="en-US" sz="2400" dirty="0" smtClean="0"/>
              <a:t> </a:t>
            </a:r>
            <a:r>
              <a:rPr lang="en-US" sz="2400" dirty="0" err="1" smtClean="0"/>
              <a:t>zijn</a:t>
            </a:r>
            <a:r>
              <a:rPr lang="en-US" sz="2400" dirty="0" smtClean="0"/>
              <a:t> geld met </a:t>
            </a:r>
            <a:r>
              <a:rPr lang="en-US" sz="2400" dirty="0" err="1" smtClean="0"/>
              <a:t>allerlei</a:t>
            </a:r>
            <a:r>
              <a:rPr lang="en-US" sz="2400" dirty="0" smtClean="0"/>
              <a:t> </a:t>
            </a:r>
            <a:r>
              <a:rPr lang="en-US" sz="2400" dirty="0" err="1" smtClean="0"/>
              <a:t>soorten</a:t>
            </a:r>
            <a:r>
              <a:rPr lang="en-US" sz="2400" dirty="0" smtClean="0"/>
              <a:t> DNA-</a:t>
            </a:r>
            <a:r>
              <a:rPr lang="en-US" sz="2400" dirty="0" err="1" smtClean="0"/>
              <a:t>testen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DNA=</a:t>
            </a:r>
            <a:r>
              <a:rPr lang="en-US" sz="3200" dirty="0" err="1" smtClean="0"/>
              <a:t>profiel</a:t>
            </a:r>
            <a:r>
              <a:rPr lang="en-US" sz="3200" dirty="0" smtClean="0"/>
              <a:t> 1 en 2</a:t>
            </a:r>
            <a:endParaRPr lang="nl-NL" sz="3200" dirty="0"/>
          </a:p>
        </p:txBody>
      </p:sp>
      <p:pic>
        <p:nvPicPr>
          <p:cNvPr id="4" name="Tijdelijke aanduiding voor inhoud 3" descr="DNA profiel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5538"/>
            <a:ext cx="4176464" cy="3095550"/>
          </a:xfrm>
        </p:spPr>
      </p:pic>
      <p:pic>
        <p:nvPicPr>
          <p:cNvPr id="5" name="Afbeelding 4" descr="DNA profie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3645024"/>
            <a:ext cx="4392489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DNA-</a:t>
            </a:r>
            <a:r>
              <a:rPr lang="en-US" sz="3200" dirty="0" err="1" smtClean="0"/>
              <a:t>profiel</a:t>
            </a:r>
            <a:r>
              <a:rPr lang="en-US" sz="3200" dirty="0" smtClean="0"/>
              <a:t> 3 </a:t>
            </a:r>
            <a:endParaRPr lang="nl-NL" sz="3200" dirty="0"/>
          </a:p>
        </p:txBody>
      </p:sp>
      <p:pic>
        <p:nvPicPr>
          <p:cNvPr id="4" name="Tijdelijke aanduiding voor inhoud 3" descr="dna profiel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96753"/>
            <a:ext cx="5472608" cy="55018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25.4 </a:t>
            </a:r>
            <a:r>
              <a:rPr lang="en-US" sz="3200" dirty="0" err="1" smtClean="0"/>
              <a:t>Indeling</a:t>
            </a:r>
            <a:r>
              <a:rPr lang="en-US" sz="3200" dirty="0" smtClean="0"/>
              <a:t> in </a:t>
            </a:r>
            <a:r>
              <a:rPr lang="en-US" sz="3200" dirty="0" err="1" smtClean="0"/>
              <a:t>Rijken</a:t>
            </a:r>
            <a:r>
              <a:rPr lang="en-US" sz="3200" dirty="0" smtClean="0"/>
              <a:t>:         </a:t>
            </a:r>
            <a:r>
              <a:rPr lang="en-US" sz="3200" dirty="0" err="1" smtClean="0"/>
              <a:t>Zie</a:t>
            </a:r>
            <a:r>
              <a:rPr lang="en-US" sz="3200" dirty="0" smtClean="0"/>
              <a:t> </a:t>
            </a:r>
            <a:r>
              <a:rPr lang="en-US" sz="3200" dirty="0" err="1" smtClean="0"/>
              <a:t>ook</a:t>
            </a:r>
            <a:r>
              <a:rPr lang="en-US" sz="3200" dirty="0" smtClean="0"/>
              <a:t> PPT 1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Oorspronkelijk</a:t>
            </a:r>
            <a:r>
              <a:rPr lang="en-US" sz="2400" dirty="0" smtClean="0"/>
              <a:t>: 4 </a:t>
            </a:r>
            <a:r>
              <a:rPr lang="en-US" sz="2400" dirty="0" err="1" smtClean="0"/>
              <a:t>Rijken</a:t>
            </a:r>
            <a:endParaRPr lang="en-US" sz="2400" dirty="0" smtClean="0"/>
          </a:p>
          <a:p>
            <a:r>
              <a:rPr lang="en-US" sz="2400" dirty="0" err="1" smtClean="0"/>
              <a:t>Planten</a:t>
            </a:r>
            <a:r>
              <a:rPr lang="en-US" sz="2400" dirty="0" smtClean="0"/>
              <a:t>, </a:t>
            </a:r>
            <a:r>
              <a:rPr lang="en-US" sz="2400" dirty="0" err="1" smtClean="0"/>
              <a:t>Schimmels</a:t>
            </a:r>
            <a:r>
              <a:rPr lang="en-US" sz="2400" dirty="0" smtClean="0"/>
              <a:t>, </a:t>
            </a:r>
            <a:r>
              <a:rPr lang="en-US" sz="2400" dirty="0" err="1" smtClean="0"/>
              <a:t>Dieren</a:t>
            </a:r>
            <a:r>
              <a:rPr lang="en-US" sz="2400" dirty="0" smtClean="0"/>
              <a:t> en </a:t>
            </a:r>
            <a:r>
              <a:rPr lang="en-US" sz="2400" dirty="0" err="1" smtClean="0"/>
              <a:t>Bacteriën</a:t>
            </a:r>
            <a:r>
              <a:rPr lang="en-US" sz="2400" dirty="0" smtClean="0"/>
              <a:t>  </a:t>
            </a:r>
            <a:r>
              <a:rPr lang="en-US" sz="2400" dirty="0" err="1" smtClean="0"/>
              <a:t>gebaseerd</a:t>
            </a:r>
            <a:r>
              <a:rPr lang="en-US" sz="2400" dirty="0" smtClean="0"/>
              <a:t> op </a:t>
            </a:r>
            <a:r>
              <a:rPr lang="en-US" sz="2400" dirty="0" err="1" smtClean="0"/>
              <a:t>celkenmerken</a:t>
            </a:r>
            <a:r>
              <a:rPr lang="en-US" sz="2400" dirty="0" smtClean="0"/>
              <a:t> en </a:t>
            </a:r>
            <a:r>
              <a:rPr lang="en-US" sz="2400" dirty="0" err="1" smtClean="0"/>
              <a:t>voedingswijzen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Bij</a:t>
            </a:r>
            <a:r>
              <a:rPr lang="en-US" sz="2400" dirty="0" smtClean="0"/>
              <a:t> EENCELLIGEN </a:t>
            </a:r>
            <a:r>
              <a:rPr lang="en-US" sz="2400" dirty="0" err="1" smtClean="0"/>
              <a:t>bleek</a:t>
            </a:r>
            <a:r>
              <a:rPr lang="en-US" sz="2400" dirty="0" smtClean="0"/>
              <a:t> </a:t>
            </a:r>
            <a:r>
              <a:rPr lang="en-US" sz="2400" dirty="0" err="1" smtClean="0"/>
              <a:t>echter</a:t>
            </a:r>
            <a:r>
              <a:rPr lang="en-US" sz="2400" dirty="0" smtClean="0"/>
              <a:t> </a:t>
            </a:r>
            <a:r>
              <a:rPr lang="en-US" sz="2400" dirty="0" err="1" smtClean="0"/>
              <a:t>géén</a:t>
            </a:r>
            <a:r>
              <a:rPr lang="en-US" sz="2400" dirty="0" smtClean="0"/>
              <a:t> </a:t>
            </a:r>
            <a:r>
              <a:rPr lang="en-US" sz="2400" dirty="0" err="1" smtClean="0"/>
              <a:t>duidelijk</a:t>
            </a:r>
            <a:r>
              <a:rPr lang="en-US" sz="2400" dirty="0" smtClean="0"/>
              <a:t> </a:t>
            </a:r>
            <a:r>
              <a:rPr lang="en-US" sz="2400" dirty="0" err="1" smtClean="0"/>
              <a:t>onderscheid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maken</a:t>
            </a:r>
            <a:r>
              <a:rPr lang="en-US" sz="2400" dirty="0" smtClean="0"/>
              <a:t> was in </a:t>
            </a:r>
            <a:r>
              <a:rPr lang="en-US" sz="2400" dirty="0" err="1" smtClean="0"/>
              <a:t>planten</a:t>
            </a:r>
            <a:r>
              <a:rPr lang="en-US" sz="2400" dirty="0" smtClean="0"/>
              <a:t> en </a:t>
            </a:r>
            <a:r>
              <a:rPr lang="en-US" sz="2400" dirty="0" err="1" smtClean="0"/>
              <a:t>dieren</a:t>
            </a:r>
            <a:endParaRPr lang="en-US" sz="2400" dirty="0" smtClean="0"/>
          </a:p>
          <a:p>
            <a:r>
              <a:rPr lang="en-US" sz="2400" dirty="0" err="1" smtClean="0"/>
              <a:t>Vandaar</a:t>
            </a:r>
            <a:r>
              <a:rPr lang="en-US" sz="2400" dirty="0" smtClean="0"/>
              <a:t> 5-Rijken: 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Bacteriën</a:t>
            </a:r>
            <a:r>
              <a:rPr lang="en-US" sz="2400" dirty="0" smtClean="0"/>
              <a:t>, </a:t>
            </a:r>
            <a:r>
              <a:rPr lang="en-US" sz="2400" dirty="0" err="1" smtClean="0"/>
              <a:t>Protisten</a:t>
            </a:r>
            <a:r>
              <a:rPr lang="en-US" sz="2400" dirty="0" smtClean="0"/>
              <a:t>, </a:t>
            </a:r>
            <a:r>
              <a:rPr lang="en-US" sz="2400" smtClean="0"/>
              <a:t>Planten</a:t>
            </a:r>
            <a:r>
              <a:rPr lang="en-US" sz="2400" dirty="0" smtClean="0"/>
              <a:t>, </a:t>
            </a:r>
            <a:r>
              <a:rPr lang="en-US" sz="2400" dirty="0" err="1" smtClean="0"/>
              <a:t>Schimmels</a:t>
            </a:r>
            <a:r>
              <a:rPr lang="en-US" sz="2400" dirty="0" smtClean="0"/>
              <a:t> en </a:t>
            </a:r>
            <a:r>
              <a:rPr lang="en-US" sz="2400" dirty="0" err="1" smtClean="0"/>
              <a:t>Dieren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Bacteriën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PROKARYOTEN (</a:t>
            </a:r>
            <a:r>
              <a:rPr lang="en-US" sz="2400" dirty="0" err="1" smtClean="0"/>
              <a:t>ééncelligen</a:t>
            </a:r>
            <a:r>
              <a:rPr lang="en-US" sz="2400" dirty="0" smtClean="0"/>
              <a:t> </a:t>
            </a:r>
            <a:r>
              <a:rPr lang="en-US" sz="2400" dirty="0" err="1" smtClean="0"/>
              <a:t>zónder</a:t>
            </a:r>
            <a:r>
              <a:rPr lang="en-US" sz="2400" dirty="0" smtClean="0"/>
              <a:t> </a:t>
            </a:r>
            <a:r>
              <a:rPr lang="en-US" sz="2400" dirty="0" err="1" smtClean="0"/>
              <a:t>celkern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Overige</a:t>
            </a:r>
            <a:r>
              <a:rPr lang="en-US" sz="2400" dirty="0" smtClean="0"/>
              <a:t> </a:t>
            </a:r>
            <a:r>
              <a:rPr lang="en-US" sz="2400" dirty="0" err="1" smtClean="0"/>
              <a:t>Rijken</a:t>
            </a:r>
            <a:r>
              <a:rPr lang="en-US" sz="2400" dirty="0" smtClean="0"/>
              <a:t>: EUKARYOTEN (</a:t>
            </a:r>
            <a:r>
              <a:rPr lang="en-US" sz="2400" dirty="0" err="1" smtClean="0"/>
              <a:t>ééncelligen</a:t>
            </a:r>
            <a:r>
              <a:rPr lang="en-US" sz="2400" dirty="0" smtClean="0"/>
              <a:t> </a:t>
            </a:r>
            <a:r>
              <a:rPr lang="en-US" sz="2400" dirty="0" err="1" smtClean="0"/>
              <a:t>én</a:t>
            </a:r>
            <a:r>
              <a:rPr lang="en-US" sz="2400" dirty="0" smtClean="0"/>
              <a:t> </a:t>
            </a:r>
            <a:r>
              <a:rPr lang="en-US" sz="2400" dirty="0" err="1" smtClean="0"/>
              <a:t>meercelligen</a:t>
            </a:r>
            <a:r>
              <a:rPr lang="en-US" sz="2400" dirty="0" smtClean="0"/>
              <a:t> </a:t>
            </a:r>
            <a:r>
              <a:rPr lang="en-US" sz="2400" dirty="0" err="1" smtClean="0"/>
              <a:t>mét</a:t>
            </a:r>
            <a:r>
              <a:rPr lang="en-US" sz="2400" dirty="0" smtClean="0"/>
              <a:t> </a:t>
            </a:r>
            <a:r>
              <a:rPr lang="en-US" sz="2400" dirty="0" err="1" smtClean="0"/>
              <a:t>celkern</a:t>
            </a:r>
            <a:r>
              <a:rPr lang="en-US" sz="2400" dirty="0" smtClean="0"/>
              <a:t>)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Protisten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Vreemde</a:t>
            </a:r>
            <a:r>
              <a:rPr lang="en-US" sz="2400" dirty="0" smtClean="0"/>
              <a:t> </a:t>
            </a:r>
            <a:r>
              <a:rPr lang="en-US" sz="2400" dirty="0" err="1" smtClean="0"/>
              <a:t>groep</a:t>
            </a:r>
            <a:r>
              <a:rPr lang="en-US" sz="2400" dirty="0" smtClean="0"/>
              <a:t>: </a:t>
            </a:r>
            <a:r>
              <a:rPr lang="en-US" sz="2400" dirty="0" err="1" smtClean="0"/>
              <a:t>bestaat</a:t>
            </a:r>
            <a:r>
              <a:rPr lang="en-US" sz="2400" dirty="0" smtClean="0"/>
              <a:t> </a:t>
            </a:r>
            <a:r>
              <a:rPr lang="en-US" sz="2400" dirty="0" err="1" smtClean="0"/>
              <a:t>uit</a:t>
            </a:r>
            <a:r>
              <a:rPr lang="en-US" sz="2400" dirty="0" smtClean="0"/>
              <a:t> </a:t>
            </a:r>
            <a:r>
              <a:rPr lang="en-US" sz="2400" dirty="0" err="1" smtClean="0"/>
              <a:t>alle</a:t>
            </a:r>
            <a:r>
              <a:rPr lang="en-US" sz="2400" dirty="0" smtClean="0"/>
              <a:t> eukaryote </a:t>
            </a:r>
            <a:r>
              <a:rPr lang="en-US" sz="2400" dirty="0" err="1" smtClean="0"/>
              <a:t>organismen</a:t>
            </a:r>
            <a:r>
              <a:rPr lang="en-US" sz="2400" dirty="0" smtClean="0"/>
              <a:t> </a:t>
            </a:r>
            <a:r>
              <a:rPr lang="en-US" sz="2400" dirty="0" err="1" smtClean="0"/>
              <a:t>waar</a:t>
            </a:r>
            <a:r>
              <a:rPr lang="en-US" sz="2400" dirty="0" smtClean="0"/>
              <a:t> men </a:t>
            </a:r>
            <a:r>
              <a:rPr lang="en-US" sz="2400" dirty="0" err="1" smtClean="0"/>
              <a:t>geen</a:t>
            </a:r>
            <a:r>
              <a:rPr lang="en-US" sz="2400" dirty="0" smtClean="0"/>
              <a:t> </a:t>
            </a:r>
            <a:r>
              <a:rPr lang="en-US" sz="2400" dirty="0" err="1" smtClean="0"/>
              <a:t>raad</a:t>
            </a:r>
            <a:r>
              <a:rPr lang="en-US" sz="2400" dirty="0" smtClean="0"/>
              <a:t> </a:t>
            </a:r>
            <a:r>
              <a:rPr lang="en-US" sz="2400" dirty="0" err="1" smtClean="0"/>
              <a:t>mee</a:t>
            </a:r>
            <a:r>
              <a:rPr lang="en-US" sz="2400" dirty="0" smtClean="0"/>
              <a:t> </a:t>
            </a:r>
            <a:r>
              <a:rPr lang="en-US" sz="2400" dirty="0" err="1" smtClean="0"/>
              <a:t>wist</a:t>
            </a:r>
            <a:r>
              <a:rPr lang="en-US" sz="2400" dirty="0" smtClean="0"/>
              <a:t> en die NIET </a:t>
            </a:r>
            <a:r>
              <a:rPr lang="en-US" sz="2400" dirty="0" err="1" smtClean="0"/>
              <a:t>bij</a:t>
            </a:r>
            <a:r>
              <a:rPr lang="en-US" sz="2400" dirty="0" smtClean="0"/>
              <a:t> de </a:t>
            </a:r>
            <a:r>
              <a:rPr lang="en-US" sz="2400" dirty="0" err="1" smtClean="0"/>
              <a:t>schimmels</a:t>
            </a:r>
            <a:r>
              <a:rPr lang="en-US" sz="2400" dirty="0" smtClean="0"/>
              <a:t>, </a:t>
            </a:r>
            <a:r>
              <a:rPr lang="en-US" sz="2400" dirty="0" err="1" smtClean="0"/>
              <a:t>planten</a:t>
            </a:r>
            <a:r>
              <a:rPr lang="en-US" sz="2400" dirty="0" smtClean="0"/>
              <a:t> of </a:t>
            </a:r>
            <a:r>
              <a:rPr lang="en-US" sz="2400" dirty="0" err="1" smtClean="0"/>
              <a:t>dieren</a:t>
            </a:r>
            <a:r>
              <a:rPr lang="en-US" sz="2400" dirty="0" smtClean="0"/>
              <a:t> in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delen</a:t>
            </a:r>
            <a:r>
              <a:rPr lang="en-US" sz="2400" dirty="0" smtClean="0"/>
              <a:t> </a:t>
            </a:r>
            <a:r>
              <a:rPr lang="en-US" sz="2400" dirty="0" err="1" smtClean="0"/>
              <a:t>waren</a:t>
            </a:r>
            <a:endParaRPr lang="en-US" sz="2400" dirty="0" smtClean="0"/>
          </a:p>
          <a:p>
            <a:r>
              <a:rPr lang="en-US" sz="2400" dirty="0" smtClean="0"/>
              <a:t>In het </a:t>
            </a:r>
            <a:r>
              <a:rPr lang="en-US" sz="2400" dirty="0" err="1" smtClean="0"/>
              <a:t>algemeen</a:t>
            </a:r>
            <a:r>
              <a:rPr lang="en-US" sz="2400" dirty="0" smtClean="0"/>
              <a:t> </a:t>
            </a:r>
            <a:r>
              <a:rPr lang="en-US" sz="2400" dirty="0" err="1" smtClean="0"/>
              <a:t>zijn</a:t>
            </a:r>
            <a:r>
              <a:rPr lang="en-US" sz="2400" dirty="0" smtClean="0"/>
              <a:t> het </a:t>
            </a:r>
            <a:r>
              <a:rPr lang="en-US" sz="2400" dirty="0" err="1" smtClean="0"/>
              <a:t>eencelligen</a:t>
            </a:r>
            <a:r>
              <a:rPr lang="en-US" sz="2400" dirty="0" smtClean="0"/>
              <a:t> </a:t>
            </a:r>
            <a:r>
              <a:rPr lang="en-US" sz="2400" dirty="0" err="1" smtClean="0"/>
              <a:t>én</a:t>
            </a:r>
            <a:r>
              <a:rPr lang="en-US" sz="2400" dirty="0" smtClean="0"/>
              <a:t> </a:t>
            </a:r>
            <a:r>
              <a:rPr lang="en-US" sz="2400" dirty="0" err="1" smtClean="0"/>
              <a:t>eenvoudig</a:t>
            </a:r>
            <a:r>
              <a:rPr lang="en-US" sz="2400" dirty="0" smtClean="0"/>
              <a:t> </a:t>
            </a:r>
            <a:r>
              <a:rPr lang="en-US" sz="2400" dirty="0" err="1" smtClean="0"/>
              <a:t>gebouwde</a:t>
            </a:r>
            <a:r>
              <a:rPr lang="en-US" sz="2400" dirty="0" smtClean="0"/>
              <a:t> </a:t>
            </a:r>
            <a:r>
              <a:rPr lang="en-US" sz="2400" dirty="0" err="1" smtClean="0"/>
              <a:t>meercelligen</a:t>
            </a:r>
            <a:endParaRPr lang="en-US" sz="2400" dirty="0" smtClean="0"/>
          </a:p>
          <a:p>
            <a:r>
              <a:rPr lang="en-US" sz="2400" dirty="0" err="1" smtClean="0"/>
              <a:t>Bepaalde</a:t>
            </a:r>
            <a:r>
              <a:rPr lang="en-US" sz="2400" dirty="0" smtClean="0"/>
              <a:t> </a:t>
            </a:r>
            <a:r>
              <a:rPr lang="en-US" sz="2400" dirty="0" err="1" smtClean="0"/>
              <a:t>soorten</a:t>
            </a:r>
            <a:r>
              <a:rPr lang="en-US" sz="2400" dirty="0" smtClean="0"/>
              <a:t> </a:t>
            </a:r>
            <a:r>
              <a:rPr lang="en-US" sz="2400" dirty="0" err="1" smtClean="0"/>
              <a:t>hebben</a:t>
            </a:r>
            <a:r>
              <a:rPr lang="en-US" sz="2400" dirty="0" smtClean="0"/>
              <a:t> </a:t>
            </a:r>
            <a:r>
              <a:rPr lang="en-US" sz="2400" dirty="0" err="1" smtClean="0"/>
              <a:t>wél</a:t>
            </a:r>
            <a:r>
              <a:rPr lang="en-US" sz="2400" dirty="0" smtClean="0"/>
              <a:t> </a:t>
            </a:r>
            <a:r>
              <a:rPr lang="en-US" sz="2400" dirty="0" err="1" smtClean="0"/>
              <a:t>bladgroen</a:t>
            </a:r>
            <a:r>
              <a:rPr lang="en-US" sz="2400" dirty="0" smtClean="0"/>
              <a:t>, </a:t>
            </a:r>
            <a:r>
              <a:rPr lang="en-US" sz="2400" dirty="0" err="1" smtClean="0"/>
              <a:t>andere</a:t>
            </a:r>
            <a:r>
              <a:rPr lang="en-US" sz="2400" dirty="0" smtClean="0"/>
              <a:t> </a:t>
            </a:r>
            <a:r>
              <a:rPr lang="en-US" sz="2400" dirty="0" err="1" smtClean="0"/>
              <a:t>weer</a:t>
            </a:r>
            <a:r>
              <a:rPr lang="en-US" sz="2400" dirty="0" smtClean="0"/>
              <a:t> </a:t>
            </a:r>
            <a:r>
              <a:rPr lang="en-US" sz="2400" dirty="0" err="1" smtClean="0"/>
              <a:t>niet</a:t>
            </a:r>
            <a:endParaRPr lang="en-US" sz="2400" dirty="0" smtClean="0"/>
          </a:p>
          <a:p>
            <a:r>
              <a:rPr lang="en-US" sz="2400" dirty="0" err="1" smtClean="0"/>
              <a:t>Sommige</a:t>
            </a:r>
            <a:r>
              <a:rPr lang="en-US" sz="2400" dirty="0" smtClean="0"/>
              <a:t> </a:t>
            </a:r>
            <a:r>
              <a:rPr lang="en-US" sz="2400" dirty="0" err="1" smtClean="0"/>
              <a:t>soorten</a:t>
            </a:r>
            <a:r>
              <a:rPr lang="en-US" sz="2400" dirty="0" smtClean="0"/>
              <a:t> </a:t>
            </a:r>
            <a:r>
              <a:rPr lang="en-US" sz="2400" dirty="0" err="1" smtClean="0"/>
              <a:t>brengen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deel</a:t>
            </a:r>
            <a:r>
              <a:rPr lang="en-US" sz="2400" dirty="0" smtClean="0"/>
              <a:t> van </a:t>
            </a:r>
            <a:r>
              <a:rPr lang="en-US" sz="2400" dirty="0" err="1" smtClean="0"/>
              <a:t>hun</a:t>
            </a:r>
            <a:r>
              <a:rPr lang="en-US" sz="2400" dirty="0" smtClean="0"/>
              <a:t> </a:t>
            </a:r>
            <a:r>
              <a:rPr lang="en-US" sz="2400" dirty="0" err="1" smtClean="0"/>
              <a:t>cyclus</a:t>
            </a:r>
            <a:r>
              <a:rPr lang="en-US" sz="2400" dirty="0" smtClean="0"/>
              <a:t> door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eencellige</a:t>
            </a:r>
            <a:r>
              <a:rPr lang="en-US" sz="2400" dirty="0" smtClean="0"/>
              <a:t> en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deel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meercellige</a:t>
            </a:r>
            <a:r>
              <a:rPr lang="en-US" sz="2400" dirty="0" smtClean="0"/>
              <a:t> </a:t>
            </a:r>
            <a:r>
              <a:rPr lang="en-US" sz="2400" dirty="0" err="1" smtClean="0"/>
              <a:t>bijv</a:t>
            </a:r>
            <a:r>
              <a:rPr lang="en-US" sz="2400" dirty="0" smtClean="0"/>
              <a:t>. </a:t>
            </a:r>
            <a:r>
              <a:rPr lang="en-US" sz="2400" dirty="0" err="1" smtClean="0"/>
              <a:t>Slijmzwammen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Meest</a:t>
            </a:r>
            <a:r>
              <a:rPr lang="en-US" sz="2400" dirty="0" smtClean="0"/>
              <a:t> </a:t>
            </a:r>
            <a:r>
              <a:rPr lang="en-US" sz="2400" dirty="0" err="1" smtClean="0"/>
              <a:t>moderne</a:t>
            </a:r>
            <a:r>
              <a:rPr lang="en-US" sz="2400" dirty="0" smtClean="0"/>
              <a:t> </a:t>
            </a:r>
            <a:r>
              <a:rPr lang="en-US" sz="2400" dirty="0" err="1" smtClean="0"/>
              <a:t>indeling</a:t>
            </a:r>
            <a:r>
              <a:rPr lang="en-US" sz="2400" dirty="0" smtClean="0"/>
              <a:t>? </a:t>
            </a:r>
            <a:r>
              <a:rPr lang="en-US" sz="2400" dirty="0" err="1" smtClean="0"/>
              <a:t>Géén</a:t>
            </a:r>
            <a:r>
              <a:rPr lang="en-US" sz="2400" dirty="0" smtClean="0"/>
              <a:t> 5 </a:t>
            </a:r>
            <a:r>
              <a:rPr lang="en-US" sz="2400" dirty="0" err="1" smtClean="0"/>
              <a:t>Rijken</a:t>
            </a:r>
            <a:r>
              <a:rPr lang="en-US" sz="2400" dirty="0" smtClean="0"/>
              <a:t> </a:t>
            </a:r>
            <a:r>
              <a:rPr lang="en-US" sz="2400" dirty="0" err="1" smtClean="0"/>
              <a:t>meer</a:t>
            </a:r>
            <a:r>
              <a:rPr lang="en-US" sz="2400" dirty="0" smtClean="0"/>
              <a:t> </a:t>
            </a:r>
            <a:r>
              <a:rPr lang="en-US" sz="2400" dirty="0" err="1" smtClean="0"/>
              <a:t>maar</a:t>
            </a:r>
            <a:r>
              <a:rPr lang="en-US" sz="2400" dirty="0" smtClean="0"/>
              <a:t> </a:t>
            </a:r>
            <a:r>
              <a:rPr lang="en-US" sz="2400" dirty="0" err="1" smtClean="0"/>
              <a:t>indeling</a:t>
            </a:r>
            <a:r>
              <a:rPr lang="en-US" sz="2400" dirty="0" smtClean="0"/>
              <a:t> die door </a:t>
            </a:r>
            <a:r>
              <a:rPr lang="en-US" sz="2400" dirty="0" err="1" smtClean="0"/>
              <a:t>veel</a:t>
            </a:r>
            <a:r>
              <a:rPr lang="en-US" sz="2400" dirty="0" smtClean="0"/>
              <a:t> </a:t>
            </a:r>
            <a:r>
              <a:rPr lang="en-US" sz="2400" dirty="0" err="1" smtClean="0"/>
              <a:t>wetenschappers</a:t>
            </a:r>
            <a:r>
              <a:rPr lang="en-US" sz="2400" dirty="0" smtClean="0"/>
              <a:t> </a:t>
            </a:r>
            <a:r>
              <a:rPr lang="en-US" sz="2400" dirty="0" err="1" smtClean="0"/>
              <a:t>wordt</a:t>
            </a:r>
            <a:r>
              <a:rPr lang="en-US" sz="2400" dirty="0" smtClean="0"/>
              <a:t> </a:t>
            </a:r>
            <a:r>
              <a:rPr lang="en-US" sz="2400" dirty="0" err="1" smtClean="0"/>
              <a:t>gehanteerd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Zie</a:t>
            </a:r>
            <a:r>
              <a:rPr lang="en-US" sz="2400" dirty="0" smtClean="0"/>
              <a:t> </a:t>
            </a:r>
            <a:r>
              <a:rPr lang="en-US" sz="2400" dirty="0" err="1" smtClean="0"/>
              <a:t>volgende</a:t>
            </a:r>
            <a:r>
              <a:rPr lang="en-US" sz="2400" dirty="0" smtClean="0"/>
              <a:t> </a:t>
            </a:r>
            <a:r>
              <a:rPr lang="en-US" sz="2400" dirty="0" err="1" smtClean="0"/>
              <a:t>dia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Oude en </a:t>
            </a:r>
            <a:r>
              <a:rPr lang="en-US" sz="3200" dirty="0" err="1" smtClean="0"/>
              <a:t>thans</a:t>
            </a:r>
            <a:r>
              <a:rPr lang="en-US" sz="3200" dirty="0" smtClean="0"/>
              <a:t> </a:t>
            </a:r>
            <a:r>
              <a:rPr lang="en-US" sz="3200" dirty="0" err="1" smtClean="0"/>
              <a:t>gebruikte</a:t>
            </a:r>
            <a:r>
              <a:rPr lang="en-US" sz="3200" dirty="0" smtClean="0"/>
              <a:t> </a:t>
            </a:r>
            <a:r>
              <a:rPr lang="en-US" sz="3200" dirty="0" err="1" smtClean="0"/>
              <a:t>indeling</a:t>
            </a:r>
            <a:r>
              <a:rPr lang="en-US" sz="3200" dirty="0" smtClean="0"/>
              <a:t> </a:t>
            </a:r>
            <a:r>
              <a:rPr lang="en-US" sz="3200" dirty="0" err="1" smtClean="0"/>
              <a:t>onder</a:t>
            </a:r>
            <a:r>
              <a:rPr lang="en-US" sz="3200" dirty="0" smtClean="0"/>
              <a:t> </a:t>
            </a:r>
            <a:r>
              <a:rPr lang="en-US" sz="3200" dirty="0" err="1" smtClean="0"/>
              <a:t>veel</a:t>
            </a:r>
            <a:r>
              <a:rPr lang="en-US" sz="3200" dirty="0" smtClean="0"/>
              <a:t> </a:t>
            </a:r>
            <a:r>
              <a:rPr lang="en-US" sz="3200" dirty="0" err="1" smtClean="0"/>
              <a:t>wetenschappers</a:t>
            </a:r>
            <a:r>
              <a:rPr lang="en-US" sz="3200" dirty="0" smtClean="0"/>
              <a:t>: 4 en 8 </a:t>
            </a:r>
            <a:r>
              <a:rPr lang="en-US" sz="3200" dirty="0" err="1" smtClean="0"/>
              <a:t>Rijken</a:t>
            </a:r>
            <a:r>
              <a:rPr lang="en-US" sz="3200" dirty="0" smtClean="0"/>
              <a:t> </a:t>
            </a:r>
            <a:endParaRPr lang="nl-NL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4807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340" y="3573016"/>
            <a:ext cx="745957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25.5 De </a:t>
            </a:r>
            <a:r>
              <a:rPr lang="en-US" sz="3200" dirty="0" err="1" smtClean="0"/>
              <a:t>prokaryoten</a:t>
            </a:r>
            <a:r>
              <a:rPr lang="en-US" sz="3200" dirty="0" smtClean="0"/>
              <a:t>: </a:t>
            </a:r>
            <a:r>
              <a:rPr lang="en-US" sz="3200" dirty="0" err="1" smtClean="0"/>
              <a:t>Archaebacteria</a:t>
            </a:r>
            <a:r>
              <a:rPr lang="en-US" sz="3200" dirty="0" smtClean="0"/>
              <a:t> en </a:t>
            </a:r>
            <a:r>
              <a:rPr lang="en-US" sz="3200" dirty="0" err="1" smtClean="0"/>
              <a:t>Eubacteria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err="1" smtClean="0"/>
              <a:t>Archaebacteria</a:t>
            </a:r>
            <a:r>
              <a:rPr lang="en-US" sz="2400" dirty="0" smtClean="0"/>
              <a:t>: </a:t>
            </a:r>
            <a:r>
              <a:rPr lang="en-US" sz="2400" dirty="0" err="1" smtClean="0"/>
              <a:t>Bacteriën</a:t>
            </a:r>
            <a:r>
              <a:rPr lang="en-US" sz="2400" dirty="0" smtClean="0"/>
              <a:t> </a:t>
            </a:r>
            <a:r>
              <a:rPr lang="en-US" sz="2400" dirty="0" err="1" smtClean="0"/>
              <a:t>levend</a:t>
            </a:r>
            <a:r>
              <a:rPr lang="en-US" sz="2400" dirty="0" smtClean="0"/>
              <a:t> in milieus met extreme </a:t>
            </a:r>
            <a:r>
              <a:rPr lang="en-US" sz="2400" dirty="0" err="1" smtClean="0"/>
              <a:t>abiotische</a:t>
            </a:r>
            <a:r>
              <a:rPr lang="en-US" sz="2400" dirty="0" smtClean="0"/>
              <a:t> </a:t>
            </a:r>
            <a:r>
              <a:rPr lang="en-US" sz="2400" dirty="0" err="1" smtClean="0"/>
              <a:t>omstandigheden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 err="1" smtClean="0"/>
              <a:t>diepzeebronnen</a:t>
            </a:r>
            <a:r>
              <a:rPr lang="en-US" sz="2400" dirty="0" smtClean="0"/>
              <a:t>, </a:t>
            </a:r>
            <a:r>
              <a:rPr lang="en-US" sz="2400" dirty="0" err="1" smtClean="0"/>
              <a:t>zwavel</a:t>
            </a:r>
            <a:r>
              <a:rPr lang="en-US" sz="2400" dirty="0" smtClean="0"/>
              <a:t>- en </a:t>
            </a:r>
            <a:r>
              <a:rPr lang="en-US" sz="2400" dirty="0" err="1" smtClean="0"/>
              <a:t>zouthoudende</a:t>
            </a:r>
            <a:r>
              <a:rPr lang="en-US" sz="2400" dirty="0" smtClean="0"/>
              <a:t> </a:t>
            </a:r>
            <a:r>
              <a:rPr lang="en-US" sz="2400" dirty="0" err="1" smtClean="0"/>
              <a:t>meren</a:t>
            </a:r>
            <a:endParaRPr lang="en-US" sz="2400" dirty="0" smtClean="0"/>
          </a:p>
          <a:p>
            <a:r>
              <a:rPr lang="en-US" sz="2400" dirty="0" err="1" smtClean="0"/>
              <a:t>Lijken</a:t>
            </a:r>
            <a:r>
              <a:rPr lang="en-US" sz="2400" dirty="0" smtClean="0"/>
              <a:t> </a:t>
            </a:r>
            <a:r>
              <a:rPr lang="en-US" sz="2400" dirty="0" err="1" smtClean="0"/>
              <a:t>bijzonder</a:t>
            </a:r>
            <a:r>
              <a:rPr lang="en-US" sz="2400" dirty="0" smtClean="0"/>
              <a:t> </a:t>
            </a:r>
            <a:r>
              <a:rPr lang="en-US" sz="2400" dirty="0" err="1" smtClean="0"/>
              <a:t>veel</a:t>
            </a:r>
            <a:r>
              <a:rPr lang="en-US" sz="2400" dirty="0" smtClean="0"/>
              <a:t> op </a:t>
            </a:r>
            <a:r>
              <a:rPr lang="en-US" sz="2400" dirty="0" err="1" smtClean="0"/>
              <a:t>omstandigheden</a:t>
            </a:r>
            <a:r>
              <a:rPr lang="en-US" sz="2400" dirty="0" smtClean="0"/>
              <a:t> op </a:t>
            </a:r>
            <a:r>
              <a:rPr lang="en-US" sz="2400" dirty="0" err="1" smtClean="0"/>
              <a:t>aarde</a:t>
            </a:r>
            <a:r>
              <a:rPr lang="en-US" sz="2400" dirty="0" smtClean="0"/>
              <a:t> </a:t>
            </a:r>
            <a:r>
              <a:rPr lang="en-US" sz="2400" dirty="0" err="1" smtClean="0"/>
              <a:t>toen</a:t>
            </a:r>
            <a:r>
              <a:rPr lang="en-US" sz="2400" dirty="0" smtClean="0"/>
              <a:t> het </a:t>
            </a:r>
            <a:r>
              <a:rPr lang="en-US" sz="2400" dirty="0" err="1" smtClean="0"/>
              <a:t>leven</a:t>
            </a:r>
            <a:r>
              <a:rPr lang="en-US" sz="2400" dirty="0" smtClean="0"/>
              <a:t> </a:t>
            </a:r>
            <a:r>
              <a:rPr lang="en-US" sz="2400" dirty="0" err="1" smtClean="0"/>
              <a:t>begon</a:t>
            </a:r>
            <a:r>
              <a:rPr lang="en-US" sz="2400" dirty="0" smtClean="0"/>
              <a:t> (850 </a:t>
            </a:r>
            <a:r>
              <a:rPr lang="en-US" sz="2400" dirty="0" err="1" smtClean="0"/>
              <a:t>miljoen</a:t>
            </a:r>
            <a:r>
              <a:rPr lang="en-US" sz="2400" dirty="0" smtClean="0"/>
              <a:t> </a:t>
            </a:r>
            <a:r>
              <a:rPr lang="en-US" sz="2400" dirty="0" err="1" smtClean="0"/>
              <a:t>jaar</a:t>
            </a:r>
            <a:r>
              <a:rPr lang="en-US" sz="2400" dirty="0" smtClean="0"/>
              <a:t> </a:t>
            </a:r>
            <a:r>
              <a:rPr lang="en-US" sz="2400" dirty="0" err="1" smtClean="0"/>
              <a:t>geleden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Later </a:t>
            </a:r>
            <a:r>
              <a:rPr lang="en-US" sz="2400" dirty="0" err="1" smtClean="0"/>
              <a:t>ontstaan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de “</a:t>
            </a:r>
            <a:r>
              <a:rPr lang="en-US" sz="2400" dirty="0" err="1" smtClean="0"/>
              <a:t>gewone</a:t>
            </a:r>
            <a:r>
              <a:rPr lang="en-US" sz="2400" dirty="0" smtClean="0"/>
              <a:t>” </a:t>
            </a:r>
            <a:r>
              <a:rPr lang="en-US" sz="2400" dirty="0" err="1" smtClean="0"/>
              <a:t>bacteriën</a:t>
            </a:r>
            <a:r>
              <a:rPr lang="en-US" sz="2400" dirty="0" smtClean="0"/>
              <a:t>: 3,5 </a:t>
            </a:r>
            <a:r>
              <a:rPr lang="en-US" sz="2400" dirty="0" err="1" smtClean="0"/>
              <a:t>miljard</a:t>
            </a:r>
            <a:r>
              <a:rPr lang="en-US" sz="2400" dirty="0" smtClean="0"/>
              <a:t> </a:t>
            </a:r>
            <a:r>
              <a:rPr lang="en-US" sz="2400" dirty="0" err="1" smtClean="0"/>
              <a:t>jaar</a:t>
            </a:r>
            <a:r>
              <a:rPr lang="en-US" sz="2400" dirty="0" smtClean="0"/>
              <a:t> </a:t>
            </a:r>
            <a:r>
              <a:rPr lang="en-US" sz="2400" dirty="0" err="1" smtClean="0"/>
              <a:t>geleden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Archaebacteria</a:t>
            </a:r>
            <a:r>
              <a:rPr lang="en-US" sz="2400" dirty="0" smtClean="0"/>
              <a:t> </a:t>
            </a:r>
            <a:r>
              <a:rPr lang="en-US" sz="2400" dirty="0" err="1" smtClean="0"/>
              <a:t>bezitten</a:t>
            </a:r>
            <a:r>
              <a:rPr lang="en-US" sz="2400" dirty="0" smtClean="0"/>
              <a:t> </a:t>
            </a:r>
            <a:r>
              <a:rPr lang="en-US" sz="2400" dirty="0" err="1" smtClean="0"/>
              <a:t>bijzondere</a:t>
            </a:r>
            <a:r>
              <a:rPr lang="en-US" sz="2400" dirty="0" smtClean="0"/>
              <a:t> </a:t>
            </a:r>
            <a:r>
              <a:rPr lang="en-US" sz="2400" dirty="0" err="1" smtClean="0"/>
              <a:t>enzymen</a:t>
            </a:r>
            <a:r>
              <a:rPr lang="en-US" sz="2400" dirty="0" smtClean="0"/>
              <a:t> (</a:t>
            </a:r>
            <a:r>
              <a:rPr lang="en-US" sz="2400" dirty="0" err="1" smtClean="0"/>
              <a:t>géén</a:t>
            </a:r>
            <a:r>
              <a:rPr lang="en-US" sz="2400" dirty="0" smtClean="0"/>
              <a:t> </a:t>
            </a:r>
            <a:r>
              <a:rPr lang="en-US" sz="2400" dirty="0" err="1" smtClean="0"/>
              <a:t>denaturatie</a:t>
            </a:r>
            <a:r>
              <a:rPr lang="en-US" sz="2400" dirty="0" smtClean="0"/>
              <a:t> </a:t>
            </a:r>
            <a:r>
              <a:rPr lang="en-US" sz="2400" dirty="0" err="1" smtClean="0"/>
              <a:t>zoals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“</a:t>
            </a:r>
            <a:r>
              <a:rPr lang="en-US" sz="2400" dirty="0" err="1" smtClean="0"/>
              <a:t>gewone</a:t>
            </a:r>
            <a:r>
              <a:rPr lang="en-US" sz="2400" dirty="0" smtClean="0"/>
              <a:t>” </a:t>
            </a:r>
            <a:r>
              <a:rPr lang="en-US" sz="2400" dirty="0" err="1" smtClean="0"/>
              <a:t>enzymen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Momenteel</a:t>
            </a:r>
            <a:r>
              <a:rPr lang="en-US" sz="2400" dirty="0" smtClean="0"/>
              <a:t> </a:t>
            </a:r>
            <a:r>
              <a:rPr lang="en-US" sz="2400" dirty="0" err="1" smtClean="0"/>
              <a:t>duizenden</a:t>
            </a:r>
            <a:r>
              <a:rPr lang="en-US" sz="2400" dirty="0" smtClean="0"/>
              <a:t> </a:t>
            </a:r>
            <a:r>
              <a:rPr lang="en-US" sz="2400" dirty="0" err="1" smtClean="0"/>
              <a:t>soorten</a:t>
            </a:r>
            <a:r>
              <a:rPr lang="en-US" sz="2400" dirty="0" smtClean="0"/>
              <a:t> </a:t>
            </a:r>
            <a:r>
              <a:rPr lang="en-US" sz="2400" dirty="0" err="1" smtClean="0"/>
              <a:t>bekend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Men </a:t>
            </a:r>
            <a:r>
              <a:rPr lang="en-US" sz="2400" dirty="0" err="1" smtClean="0"/>
              <a:t>ontdekt</a:t>
            </a:r>
            <a:r>
              <a:rPr lang="en-US" sz="2400" dirty="0" smtClean="0"/>
              <a:t> </a:t>
            </a:r>
            <a:r>
              <a:rPr lang="en-US" sz="2400" dirty="0" err="1" smtClean="0"/>
              <a:t>er</a:t>
            </a:r>
            <a:r>
              <a:rPr lang="en-US" sz="2400" dirty="0" smtClean="0"/>
              <a:t> steeds </a:t>
            </a:r>
            <a:r>
              <a:rPr lang="en-US" sz="2400" dirty="0" err="1" smtClean="0"/>
              <a:t>meer</a:t>
            </a:r>
            <a:endParaRPr lang="en-US" sz="2400" dirty="0" smtClean="0"/>
          </a:p>
          <a:p>
            <a:r>
              <a:rPr lang="en-US" sz="2400" dirty="0" err="1" smtClean="0"/>
              <a:t>Zie</a:t>
            </a:r>
            <a:r>
              <a:rPr lang="en-US" sz="2400" dirty="0" smtClean="0"/>
              <a:t> </a:t>
            </a:r>
            <a:r>
              <a:rPr lang="en-US" sz="2400" dirty="0" err="1" smtClean="0"/>
              <a:t>volgende</a:t>
            </a:r>
            <a:r>
              <a:rPr lang="en-US" sz="2400" dirty="0" smtClean="0"/>
              <a:t> </a:t>
            </a:r>
            <a:r>
              <a:rPr lang="en-US" sz="2400" dirty="0" err="1" smtClean="0"/>
              <a:t>dia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Archaebacteria</a:t>
            </a:r>
            <a:r>
              <a:rPr lang="en-US" sz="3200" dirty="0" smtClean="0"/>
              <a:t>: </a:t>
            </a:r>
            <a:r>
              <a:rPr lang="en-US" sz="3200" dirty="0" err="1" smtClean="0"/>
              <a:t>vindplaatsen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hlinkClick r:id="rId2"/>
              </a:rPr>
              <a:t>http://</a:t>
            </a:r>
            <a:r>
              <a:rPr lang="nl-NL" sz="2400" dirty="0" smtClean="0">
                <a:hlinkClick r:id="rId2"/>
              </a:rPr>
              <a:t>en.wikipedia.org/wiki/Archaea</a:t>
            </a:r>
            <a:endParaRPr lang="nl-NL" sz="2400" dirty="0" smtClean="0"/>
          </a:p>
          <a:p>
            <a:endParaRPr lang="en-US" sz="240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IJSLAND:  STUDIEREIS MEI 2014 MET 28 COLLEGA’S</a:t>
            </a:r>
          </a:p>
          <a:p>
            <a:pPr>
              <a:buNone/>
            </a:pPr>
            <a:r>
              <a:rPr lang="nl-NL" sz="2400" dirty="0" smtClean="0">
                <a:hlinkClick r:id="rId3"/>
              </a:rPr>
              <a:t>http://www.degoedeman.nl/ijsland</a:t>
            </a:r>
            <a:r>
              <a:rPr lang="nl-NL" sz="2400" dirty="0" smtClean="0">
                <a:hlinkClick r:id="rId3"/>
              </a:rPr>
              <a:t>/</a:t>
            </a:r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Eubacteria</a:t>
            </a:r>
            <a:r>
              <a:rPr lang="en-US" sz="3200" dirty="0" smtClean="0"/>
              <a:t> (</a:t>
            </a:r>
            <a:r>
              <a:rPr lang="en-US" sz="3200" dirty="0" err="1" smtClean="0"/>
              <a:t>echte</a:t>
            </a:r>
            <a:r>
              <a:rPr lang="en-US" sz="3200" dirty="0" smtClean="0"/>
              <a:t> </a:t>
            </a:r>
            <a:r>
              <a:rPr lang="en-US" sz="3200" dirty="0" err="1" smtClean="0"/>
              <a:t>bacteriën</a:t>
            </a:r>
            <a:r>
              <a:rPr lang="en-US" sz="3200" dirty="0" smtClean="0"/>
              <a:t>)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Ziekteverwekkers</a:t>
            </a:r>
            <a:r>
              <a:rPr lang="en-US" sz="2400" dirty="0" smtClean="0"/>
              <a:t>: </a:t>
            </a:r>
            <a:r>
              <a:rPr lang="en-US" sz="2400" dirty="0" err="1" smtClean="0"/>
              <a:t>slechts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kleine</a:t>
            </a:r>
            <a:r>
              <a:rPr lang="en-US" sz="2400" dirty="0" smtClean="0"/>
              <a:t> </a:t>
            </a:r>
            <a:r>
              <a:rPr lang="en-US" sz="2400" dirty="0" err="1" smtClean="0"/>
              <a:t>groep</a:t>
            </a:r>
            <a:r>
              <a:rPr lang="en-US" sz="2400" dirty="0" smtClean="0"/>
              <a:t> </a:t>
            </a:r>
            <a:r>
              <a:rPr lang="en-US" sz="2400" dirty="0" err="1" smtClean="0"/>
              <a:t>bacteriën</a:t>
            </a:r>
            <a:endParaRPr lang="en-US" sz="2400" dirty="0" smtClean="0"/>
          </a:p>
          <a:p>
            <a:r>
              <a:rPr lang="en-US" sz="2400" dirty="0" err="1" smtClean="0"/>
              <a:t>Meeste</a:t>
            </a:r>
            <a:r>
              <a:rPr lang="en-US" sz="2400" dirty="0" smtClean="0"/>
              <a:t> </a:t>
            </a:r>
            <a:r>
              <a:rPr lang="en-US" sz="2400" dirty="0" err="1" smtClean="0"/>
              <a:t>soorten</a:t>
            </a:r>
            <a:r>
              <a:rPr lang="en-US" sz="2400" dirty="0" smtClean="0"/>
              <a:t>: </a:t>
            </a:r>
            <a:r>
              <a:rPr lang="en-US" sz="2400" dirty="0" err="1" smtClean="0"/>
              <a:t>onschuldig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mens</a:t>
            </a:r>
            <a:r>
              <a:rPr lang="en-US" sz="2400" dirty="0" smtClean="0"/>
              <a:t> en </a:t>
            </a:r>
            <a:r>
              <a:rPr lang="en-US" sz="2400" dirty="0" err="1" smtClean="0"/>
              <a:t>dier</a:t>
            </a:r>
            <a:endParaRPr lang="en-US" sz="2400" dirty="0" smtClean="0"/>
          </a:p>
          <a:p>
            <a:r>
              <a:rPr lang="en-US" sz="2400" dirty="0" err="1" smtClean="0"/>
              <a:t>Zelfs</a:t>
            </a:r>
            <a:r>
              <a:rPr lang="en-US" sz="2400" dirty="0" smtClean="0"/>
              <a:t> </a:t>
            </a:r>
            <a:r>
              <a:rPr lang="en-US" sz="2400" dirty="0" err="1" smtClean="0"/>
              <a:t>vele</a:t>
            </a:r>
            <a:r>
              <a:rPr lang="en-US" sz="2400" dirty="0" smtClean="0"/>
              <a:t> </a:t>
            </a:r>
            <a:r>
              <a:rPr lang="en-US" sz="2400" dirty="0" err="1" smtClean="0"/>
              <a:t>nuttige</a:t>
            </a:r>
            <a:r>
              <a:rPr lang="en-US" sz="2400" dirty="0" smtClean="0"/>
              <a:t> </a:t>
            </a:r>
            <a:r>
              <a:rPr lang="en-US" sz="2400" dirty="0" err="1" smtClean="0"/>
              <a:t>soorten</a:t>
            </a:r>
            <a:endParaRPr lang="en-US" sz="2400" dirty="0" smtClean="0"/>
          </a:p>
          <a:p>
            <a:r>
              <a:rPr lang="en-US" sz="2400" dirty="0" err="1" smtClean="0"/>
              <a:t>Belangrijk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diverse </a:t>
            </a:r>
            <a:r>
              <a:rPr lang="en-US" sz="2400" dirty="0" err="1" smtClean="0"/>
              <a:t>kringlopen</a:t>
            </a:r>
            <a:r>
              <a:rPr lang="en-US" sz="2400" dirty="0" smtClean="0"/>
              <a:t> (</a:t>
            </a:r>
            <a:r>
              <a:rPr lang="en-US" sz="2400" dirty="0" err="1" smtClean="0"/>
              <a:t>stikstofkringloop</a:t>
            </a:r>
            <a:r>
              <a:rPr lang="en-US" sz="2400" dirty="0" smtClean="0"/>
              <a:t> </a:t>
            </a:r>
            <a:r>
              <a:rPr lang="en-US" sz="2400" dirty="0" err="1" smtClean="0"/>
              <a:t>bijv</a:t>
            </a:r>
            <a:r>
              <a:rPr lang="en-US" sz="2400" dirty="0" smtClean="0"/>
              <a:t>.)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nl-NL" sz="2400" dirty="0" smtClean="0">
                <a:hlinkClick r:id="rId2"/>
              </a:rPr>
              <a:t>http://www.bioplek.org/animaties/ecologie/stikstof/stikstofkringloop.html</a:t>
            </a:r>
            <a:endParaRPr lang="nl-NL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nl-NL" sz="2400" dirty="0" smtClean="0"/>
          </a:p>
          <a:p>
            <a:endParaRPr lang="nl-NL" sz="2400" dirty="0"/>
          </a:p>
        </p:txBody>
      </p:sp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08920"/>
            <a:ext cx="4756785" cy="26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Opvallende</a:t>
            </a:r>
            <a:r>
              <a:rPr lang="en-US" sz="3200" dirty="0" smtClean="0"/>
              <a:t> </a:t>
            </a:r>
            <a:r>
              <a:rPr lang="en-US" sz="3200" dirty="0" err="1" smtClean="0"/>
              <a:t>eigenschappen</a:t>
            </a:r>
            <a:r>
              <a:rPr lang="en-US" sz="3200" dirty="0" smtClean="0"/>
              <a:t> </a:t>
            </a:r>
            <a:r>
              <a:rPr lang="en-US" sz="3200" dirty="0" err="1" smtClean="0"/>
              <a:t>Bacteriën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nl-NL" smtClean="0"/>
              <a:t>ze </a:t>
            </a:r>
            <a:r>
              <a:rPr lang="nl-NL" dirty="0" smtClean="0"/>
              <a:t>hebben geen celkern, hun DNA zit 'los' in het cytoplasma;</a:t>
            </a:r>
          </a:p>
          <a:p>
            <a:pPr fontAlgn="t"/>
            <a:r>
              <a:rPr lang="nl-NL" dirty="0" smtClean="0"/>
              <a:t>ook andere organellen ontbreken;</a:t>
            </a:r>
          </a:p>
          <a:p>
            <a:pPr fontAlgn="t"/>
            <a:r>
              <a:rPr lang="nl-NL" dirty="0" smtClean="0"/>
              <a:t>de enzymen voor verschillende processen zitten of vrij in het cytoplasma of aan de buitenmembraan gehecht;</a:t>
            </a:r>
          </a:p>
          <a:p>
            <a:pPr fontAlgn="t"/>
            <a:r>
              <a:rPr lang="nl-NL" dirty="0" smtClean="0"/>
              <a:t>bijna alle bacteriesoorten zijn eencellig, hoewel sommige soorten een begin van meercelligheid vertonen door intensieve samenwerking en een zekere taakverdeling, met name wanneer de omstandigheden minder gunstig worden;</a:t>
            </a:r>
          </a:p>
          <a:p>
            <a:pPr fontAlgn="t"/>
            <a:r>
              <a:rPr lang="nl-NL" dirty="0" smtClean="0"/>
              <a:t>veel soorten vertonen specifieke biochemische omzettingen. Zo kunnen veel soorten (evenals veel schimmels) </a:t>
            </a:r>
            <a:r>
              <a:rPr lang="nl-NL" b="1" dirty="0" smtClean="0"/>
              <a:t>antibiotica</a:t>
            </a:r>
            <a:r>
              <a:rPr lang="nl-NL" dirty="0" smtClean="0"/>
              <a:t> produceren: stoffen die andere soorten bacteriën doden (zie </a:t>
            </a:r>
            <a:r>
              <a:rPr lang="nl-NL" dirty="0" smtClean="0">
                <a:hlinkClick r:id="rId2"/>
              </a:rPr>
              <a:t>paragraaf 21.8</a:t>
            </a:r>
            <a:r>
              <a:rPr lang="nl-NL" dirty="0" smtClean="0"/>
              <a:t>). 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Homologe organen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dezelfde bouw, een andere functie</a:t>
            </a:r>
            <a:endParaRPr lang="nl-NL" dirty="0"/>
          </a:p>
        </p:txBody>
      </p:sp>
      <p:pic>
        <p:nvPicPr>
          <p:cNvPr id="15363" name="Picture 3" descr="G:\DATA\5A\5A2 FOTOS EVOLUTIE\P1020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00200"/>
            <a:ext cx="8001055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25.5.1 </a:t>
            </a:r>
            <a:r>
              <a:rPr lang="en-US" sz="3200" dirty="0" err="1" smtClean="0"/>
              <a:t>Levenswijze</a:t>
            </a:r>
            <a:r>
              <a:rPr lang="en-US" sz="3200" dirty="0" smtClean="0"/>
              <a:t> van </a:t>
            </a:r>
            <a:r>
              <a:rPr lang="en-US" sz="3200" dirty="0" err="1" smtClean="0"/>
              <a:t>bacteriën</a:t>
            </a:r>
            <a:r>
              <a:rPr lang="en-US" sz="3200" dirty="0" smtClean="0"/>
              <a:t> 1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r>
              <a:rPr lang="en-US" sz="2400" dirty="0" err="1" smtClean="0"/>
              <a:t>Grootste</a:t>
            </a:r>
            <a:r>
              <a:rPr lang="en-US" sz="2400" dirty="0" smtClean="0"/>
              <a:t> </a:t>
            </a:r>
            <a:r>
              <a:rPr lang="en-US" sz="2400" dirty="0" err="1" smtClean="0"/>
              <a:t>aantal</a:t>
            </a:r>
            <a:r>
              <a:rPr lang="en-US" sz="2400" dirty="0" smtClean="0"/>
              <a:t> </a:t>
            </a:r>
            <a:r>
              <a:rPr lang="en-US" sz="2400" dirty="0" err="1" smtClean="0"/>
              <a:t>soorten</a:t>
            </a:r>
            <a:r>
              <a:rPr lang="en-US" sz="2400" dirty="0" smtClean="0"/>
              <a:t> </a:t>
            </a:r>
            <a:r>
              <a:rPr lang="en-US" sz="2400" dirty="0" err="1" smtClean="0"/>
              <a:t>leeft</a:t>
            </a:r>
            <a:r>
              <a:rPr lang="en-US" sz="2400" dirty="0" smtClean="0"/>
              <a:t> in </a:t>
            </a:r>
            <a:r>
              <a:rPr lang="en-US" sz="2400" dirty="0" err="1" smtClean="0"/>
              <a:t>symbiose</a:t>
            </a:r>
            <a:r>
              <a:rPr lang="en-US" sz="2400" dirty="0" smtClean="0"/>
              <a:t> of </a:t>
            </a:r>
            <a:r>
              <a:rPr lang="en-US" sz="2400" dirty="0" err="1" smtClean="0"/>
              <a:t>leeft</a:t>
            </a:r>
            <a:r>
              <a:rPr lang="en-US" sz="2400" dirty="0" smtClean="0"/>
              <a:t> van </a:t>
            </a:r>
            <a:r>
              <a:rPr lang="en-US" sz="2400" dirty="0" err="1" smtClean="0"/>
              <a:t>dode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organismen</a:t>
            </a:r>
            <a:endParaRPr lang="en-US" sz="2400" dirty="0" smtClean="0"/>
          </a:p>
          <a:p>
            <a:r>
              <a:rPr lang="en-US" sz="2400" dirty="0" err="1" smtClean="0"/>
              <a:t>Heterotroof</a:t>
            </a:r>
            <a:r>
              <a:rPr lang="en-US" sz="2400" dirty="0" smtClean="0"/>
              <a:t> </a:t>
            </a:r>
            <a:r>
              <a:rPr lang="en-US" sz="2400" dirty="0" err="1" smtClean="0"/>
              <a:t>heet</a:t>
            </a:r>
            <a:r>
              <a:rPr lang="en-US" sz="2400" dirty="0" smtClean="0"/>
              <a:t> </a:t>
            </a:r>
            <a:r>
              <a:rPr lang="en-US" sz="2400" dirty="0" err="1" smtClean="0"/>
              <a:t>dat</a:t>
            </a:r>
            <a:r>
              <a:rPr lang="en-US" sz="2400" dirty="0" smtClean="0"/>
              <a:t> (</a:t>
            </a:r>
            <a:r>
              <a:rPr lang="en-US" sz="2400" dirty="0" err="1" smtClean="0"/>
              <a:t>voeden</a:t>
            </a:r>
            <a:r>
              <a:rPr lang="en-US" sz="2400" dirty="0" smtClean="0"/>
              <a:t> </a:t>
            </a:r>
            <a:r>
              <a:rPr lang="en-US" sz="2400" dirty="0" err="1" smtClean="0"/>
              <a:t>zich</a:t>
            </a:r>
            <a:r>
              <a:rPr lang="en-US" sz="2400" dirty="0" smtClean="0"/>
              <a:t> met ORGANISCHE </a:t>
            </a:r>
            <a:r>
              <a:rPr lang="en-US" sz="2400" dirty="0" err="1" smtClean="0"/>
              <a:t>stoffen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Klein </a:t>
            </a:r>
            <a:r>
              <a:rPr lang="en-US" sz="2400" dirty="0" err="1" smtClean="0"/>
              <a:t>aantal</a:t>
            </a:r>
            <a:r>
              <a:rPr lang="en-US" sz="2400" dirty="0" smtClean="0"/>
              <a:t> </a:t>
            </a:r>
            <a:r>
              <a:rPr lang="en-US" sz="2400" dirty="0" err="1" smtClean="0"/>
              <a:t>bacterién</a:t>
            </a:r>
            <a:r>
              <a:rPr lang="en-US" sz="2400" dirty="0" smtClean="0"/>
              <a:t> </a:t>
            </a:r>
            <a:r>
              <a:rPr lang="en-US" sz="2400" dirty="0" err="1" smtClean="0"/>
              <a:t>leeft</a:t>
            </a:r>
            <a:r>
              <a:rPr lang="en-US" sz="2400" dirty="0" smtClean="0"/>
              <a:t> </a:t>
            </a:r>
            <a:r>
              <a:rPr lang="en-US" sz="2400" dirty="0" err="1" smtClean="0"/>
              <a:t>parasitair</a:t>
            </a:r>
            <a:r>
              <a:rPr lang="en-US" sz="2400" dirty="0" smtClean="0"/>
              <a:t>: </a:t>
            </a:r>
            <a:r>
              <a:rPr lang="en-US" sz="2400" dirty="0" err="1" smtClean="0"/>
              <a:t>ziekteveroorzakers</a:t>
            </a:r>
            <a:r>
              <a:rPr lang="en-US" sz="2400" dirty="0" smtClean="0"/>
              <a:t> van </a:t>
            </a:r>
            <a:r>
              <a:rPr lang="en-US" sz="2400" dirty="0" err="1" smtClean="0"/>
              <a:t>planten</a:t>
            </a:r>
            <a:r>
              <a:rPr lang="en-US" sz="2400" dirty="0" smtClean="0"/>
              <a:t>, </a:t>
            </a:r>
            <a:r>
              <a:rPr lang="en-US" sz="2400" dirty="0" err="1" smtClean="0"/>
              <a:t>dieren</a:t>
            </a:r>
            <a:r>
              <a:rPr lang="en-US" sz="2400" dirty="0" smtClean="0"/>
              <a:t>/</a:t>
            </a:r>
            <a:r>
              <a:rPr lang="en-US" sz="2400" dirty="0" err="1" smtClean="0"/>
              <a:t>mensen</a:t>
            </a:r>
            <a:endParaRPr lang="en-US" sz="2400" dirty="0" smtClean="0"/>
          </a:p>
          <a:p>
            <a:r>
              <a:rPr lang="en-US" sz="2400" dirty="0" smtClean="0"/>
              <a:t>SYMBIOSE: </a:t>
            </a:r>
            <a:r>
              <a:rPr lang="nl-NL" sz="2400" dirty="0" smtClean="0"/>
              <a:t>stikstofbindende </a:t>
            </a:r>
            <a:r>
              <a:rPr lang="nl-NL" sz="2400" i="1" dirty="0" err="1" smtClean="0">
                <a:hlinkClick r:id="rId2" tooltip="Rhizobium"/>
              </a:rPr>
              <a:t>Rhizobium</a:t>
            </a:r>
            <a:r>
              <a:rPr lang="nl-NL" sz="2400" dirty="0" smtClean="0"/>
              <a:t> </a:t>
            </a:r>
            <a:r>
              <a:rPr lang="nl-NL" sz="2400" dirty="0" smtClean="0">
                <a:hlinkClick r:id="rId3" tooltip="Bacteriën"/>
              </a:rPr>
              <a:t>bacteriën</a:t>
            </a:r>
            <a:r>
              <a:rPr lang="nl-NL" sz="2400" dirty="0" smtClean="0"/>
              <a:t> met </a:t>
            </a:r>
            <a:r>
              <a:rPr lang="nl-NL" sz="2400" dirty="0" smtClean="0">
                <a:hlinkClick r:id="rId4" tooltip="Vlinderbloemenfamilie"/>
              </a:rPr>
              <a:t>vlinderbloemigen</a:t>
            </a:r>
            <a:r>
              <a:rPr lang="nl-NL" sz="2400" dirty="0" smtClean="0"/>
              <a:t>. Klaversoorten, lupines, erwten en bonen zijn daarom een bijzonder waardevol landbouwgewas</a:t>
            </a:r>
          </a:p>
          <a:p>
            <a:r>
              <a:rPr lang="nl-NL" sz="2400" dirty="0" err="1" smtClean="0">
                <a:hlinkClick r:id="rId5" tooltip="Endosymbiose"/>
              </a:rPr>
              <a:t>Endosymbiose</a:t>
            </a:r>
            <a:r>
              <a:rPr lang="nl-NL" sz="2400" dirty="0" smtClean="0"/>
              <a:t> is een vorm van (</a:t>
            </a:r>
            <a:r>
              <a:rPr lang="nl-NL" sz="2400" dirty="0" err="1" smtClean="0"/>
              <a:t>mutualistische</a:t>
            </a:r>
            <a:r>
              <a:rPr lang="nl-NL" sz="2400" dirty="0" smtClean="0"/>
              <a:t>) symbiose, waarbij een organisme leeft tussen de cellen of zelfs in de cellen van een gastheer. Volgens de </a:t>
            </a:r>
            <a:r>
              <a:rPr lang="nl-NL" sz="2400" dirty="0" err="1" smtClean="0">
                <a:hlinkClick r:id="rId6" tooltip="Endosymbiontentheorie"/>
              </a:rPr>
              <a:t>endosymbiontentheorie</a:t>
            </a:r>
            <a:r>
              <a:rPr lang="nl-NL" sz="2400" dirty="0" smtClean="0"/>
              <a:t> zijn </a:t>
            </a:r>
            <a:r>
              <a:rPr lang="nl-NL" sz="2400" dirty="0" smtClean="0">
                <a:hlinkClick r:id="rId7" tooltip="Eukaryoten"/>
              </a:rPr>
              <a:t>eukaryoten</a:t>
            </a:r>
            <a:r>
              <a:rPr lang="nl-NL" sz="2400" dirty="0" smtClean="0"/>
              <a:t> in de evolutie ontstaan door dit verschijnsel van </a:t>
            </a:r>
            <a:r>
              <a:rPr lang="nl-NL" sz="2400" dirty="0" err="1" smtClean="0"/>
              <a:t>endosymbiose</a:t>
            </a:r>
            <a:r>
              <a:rPr lang="nl-NL" sz="2400" dirty="0" smtClean="0"/>
              <a:t>.</a:t>
            </a:r>
          </a:p>
          <a:p>
            <a:r>
              <a:rPr lang="en-US" sz="2400" dirty="0" err="1" smtClean="0"/>
              <a:t>Bacteriën</a:t>
            </a:r>
            <a:r>
              <a:rPr lang="en-US" sz="2400" dirty="0" smtClean="0"/>
              <a:t> in </a:t>
            </a:r>
            <a:r>
              <a:rPr lang="en-US" sz="2400" dirty="0" err="1" smtClean="0"/>
              <a:t>ons</a:t>
            </a:r>
            <a:r>
              <a:rPr lang="en-US" sz="2400" dirty="0" smtClean="0"/>
              <a:t> </a:t>
            </a:r>
            <a:r>
              <a:rPr lang="en-US" sz="2400" dirty="0" err="1" smtClean="0"/>
              <a:t>lichaam</a:t>
            </a:r>
            <a:r>
              <a:rPr lang="en-US" sz="2400" dirty="0" smtClean="0"/>
              <a:t> </a:t>
            </a:r>
            <a:r>
              <a:rPr lang="en-US" sz="2400" dirty="0" err="1" smtClean="0"/>
              <a:t>én</a:t>
            </a:r>
            <a:r>
              <a:rPr lang="en-US" sz="2400" dirty="0" smtClean="0"/>
              <a:t> </a:t>
            </a:r>
            <a:r>
              <a:rPr lang="en-US" sz="2400" dirty="0" err="1" smtClean="0"/>
              <a:t>huidbacteriën</a:t>
            </a:r>
            <a:endParaRPr lang="en-US" sz="2400" dirty="0" smtClean="0"/>
          </a:p>
          <a:p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25.5.1 </a:t>
            </a:r>
            <a:r>
              <a:rPr lang="en-US" sz="3200" dirty="0" err="1" smtClean="0"/>
              <a:t>Levenswijze</a:t>
            </a:r>
            <a:r>
              <a:rPr lang="en-US" sz="3200" dirty="0" smtClean="0"/>
              <a:t> van </a:t>
            </a:r>
            <a:r>
              <a:rPr lang="en-US" sz="3200" dirty="0" err="1" smtClean="0"/>
              <a:t>bacteriën</a:t>
            </a:r>
            <a:r>
              <a:rPr lang="en-US" sz="3200" dirty="0" smtClean="0"/>
              <a:t> 2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 </a:t>
            </a:r>
            <a:r>
              <a:rPr lang="en-US" sz="2400" dirty="0" err="1" smtClean="0"/>
              <a:t>groepen</a:t>
            </a:r>
            <a:r>
              <a:rPr lang="en-US" sz="2400" dirty="0" smtClean="0"/>
              <a:t> AUTOTROFE </a:t>
            </a:r>
            <a:r>
              <a:rPr lang="en-US" sz="2400" dirty="0" err="1" smtClean="0"/>
              <a:t>bacteriën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Foto-autotrofe</a:t>
            </a:r>
            <a:r>
              <a:rPr lang="en-US" sz="2400" dirty="0" smtClean="0"/>
              <a:t> </a:t>
            </a:r>
            <a:r>
              <a:rPr lang="en-US" sz="2400" dirty="0" err="1" smtClean="0"/>
              <a:t>bacteriën</a:t>
            </a:r>
            <a:r>
              <a:rPr lang="en-US" sz="2400" dirty="0" smtClean="0"/>
              <a:t>: </a:t>
            </a:r>
            <a:r>
              <a:rPr lang="en-US" sz="2400" dirty="0" err="1" smtClean="0"/>
              <a:t>Cyanobacteriën</a:t>
            </a:r>
            <a:r>
              <a:rPr lang="en-US" sz="2400" dirty="0" smtClean="0"/>
              <a:t> (</a:t>
            </a:r>
            <a:r>
              <a:rPr lang="en-US" sz="2400" dirty="0" err="1" smtClean="0"/>
              <a:t>blauwalgen</a:t>
            </a:r>
            <a:r>
              <a:rPr lang="en-US" sz="2400" dirty="0" smtClean="0"/>
              <a:t>)</a:t>
            </a:r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Koolstofdioxide</a:t>
            </a:r>
            <a:r>
              <a:rPr lang="en-US" sz="2400" dirty="0" smtClean="0"/>
              <a:t> en water + </a:t>
            </a:r>
            <a:r>
              <a:rPr lang="en-US" sz="2400" dirty="0" err="1" smtClean="0"/>
              <a:t>lichtenergie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 </a:t>
            </a:r>
            <a:r>
              <a:rPr lang="en-US" sz="2400" dirty="0" err="1" smtClean="0"/>
              <a:t>gebruikt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Ontstaan</a:t>
            </a:r>
            <a:r>
              <a:rPr lang="en-US" sz="2400" dirty="0" smtClean="0"/>
              <a:t> 3,4 tot 2,5 </a:t>
            </a:r>
            <a:r>
              <a:rPr lang="en-US" sz="2400" dirty="0" err="1" smtClean="0"/>
              <a:t>miljard</a:t>
            </a:r>
            <a:r>
              <a:rPr lang="en-US" sz="2400" dirty="0" smtClean="0"/>
              <a:t> </a:t>
            </a:r>
            <a:r>
              <a:rPr lang="en-US" sz="2400" dirty="0" err="1" smtClean="0"/>
              <a:t>jaar</a:t>
            </a:r>
            <a:r>
              <a:rPr lang="en-US" sz="2400" dirty="0" smtClean="0"/>
              <a:t> </a:t>
            </a:r>
            <a:r>
              <a:rPr lang="en-US" sz="2400" dirty="0" err="1" smtClean="0"/>
              <a:t>geleden</a:t>
            </a:r>
            <a:r>
              <a:rPr lang="en-US" sz="2400" dirty="0" smtClean="0"/>
              <a:t> </a:t>
            </a:r>
            <a:r>
              <a:rPr lang="en-US" sz="2400" dirty="0" err="1" smtClean="0"/>
              <a:t>Zuurstofvorming</a:t>
            </a:r>
            <a:r>
              <a:rPr lang="en-US" sz="2400" dirty="0" smtClean="0"/>
              <a:t> </a:t>
            </a:r>
            <a:r>
              <a:rPr lang="en-US" sz="2400" dirty="0" err="1" smtClean="0"/>
              <a:t>waardoor</a:t>
            </a:r>
            <a:r>
              <a:rPr lang="en-US" sz="2400" dirty="0" smtClean="0"/>
              <a:t> </a:t>
            </a:r>
            <a:r>
              <a:rPr lang="en-US" sz="2400" dirty="0" err="1" smtClean="0"/>
              <a:t>uiteindelijk</a:t>
            </a:r>
            <a:r>
              <a:rPr lang="en-US" sz="2400" dirty="0" smtClean="0"/>
              <a:t> het </a:t>
            </a:r>
            <a:r>
              <a:rPr lang="en-US" sz="2400" dirty="0" err="1" smtClean="0"/>
              <a:t>leven</a:t>
            </a:r>
            <a:r>
              <a:rPr lang="en-US" sz="2400" dirty="0" smtClean="0"/>
              <a:t> van </a:t>
            </a:r>
            <a:r>
              <a:rPr lang="en-US" sz="2400" dirty="0" err="1" smtClean="0"/>
              <a:t>aërobe</a:t>
            </a:r>
            <a:r>
              <a:rPr lang="en-US" sz="2400" dirty="0" smtClean="0"/>
              <a:t> </a:t>
            </a:r>
            <a:r>
              <a:rPr lang="en-US" sz="2400" dirty="0" err="1" smtClean="0"/>
              <a:t>levensvormen</a:t>
            </a:r>
            <a:r>
              <a:rPr lang="en-US" sz="2400" dirty="0" smtClean="0"/>
              <a:t> </a:t>
            </a:r>
            <a:r>
              <a:rPr lang="en-US" sz="2400" dirty="0" err="1" smtClean="0"/>
              <a:t>mogelijk</a:t>
            </a:r>
            <a:r>
              <a:rPr lang="en-US" sz="2400" dirty="0" smtClean="0"/>
              <a:t> </a:t>
            </a:r>
            <a:r>
              <a:rPr lang="en-US" sz="2400" dirty="0" err="1" smtClean="0"/>
              <a:t>werd</a:t>
            </a:r>
            <a:r>
              <a:rPr lang="en-US" sz="2400" dirty="0" smtClean="0"/>
              <a:t>.</a:t>
            </a:r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Anaérobe</a:t>
            </a:r>
            <a:r>
              <a:rPr lang="en-US" sz="2400" dirty="0" smtClean="0"/>
              <a:t> </a:t>
            </a:r>
            <a:r>
              <a:rPr lang="en-US" sz="2400" dirty="0" err="1" smtClean="0"/>
              <a:t>bacteriën</a:t>
            </a:r>
            <a:r>
              <a:rPr lang="en-US" sz="2400" dirty="0" smtClean="0"/>
              <a:t>: </a:t>
            </a:r>
            <a:r>
              <a:rPr lang="en-US" sz="2400" dirty="0" err="1" smtClean="0"/>
              <a:t>zuurstof</a:t>
            </a:r>
            <a:r>
              <a:rPr lang="en-US" sz="2400" dirty="0" smtClean="0"/>
              <a:t> is </a:t>
            </a:r>
            <a:r>
              <a:rPr lang="en-US" sz="2400" dirty="0" err="1" smtClean="0"/>
              <a:t>giftig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deze</a:t>
            </a:r>
            <a:r>
              <a:rPr lang="en-US" sz="2400" dirty="0" smtClean="0"/>
              <a:t> </a:t>
            </a:r>
            <a:r>
              <a:rPr lang="en-US" sz="2400" dirty="0" err="1" smtClean="0"/>
              <a:t>soorten</a:t>
            </a:r>
            <a:endParaRPr lang="en-US" sz="2400" dirty="0" smtClean="0"/>
          </a:p>
          <a:p>
            <a:pPr marL="457200" indent="-457200">
              <a:buAutoNum type="arabicPeriod" startAt="2"/>
            </a:pPr>
            <a:r>
              <a:rPr lang="en-US" sz="2400" dirty="0" smtClean="0"/>
              <a:t>Chemo-</a:t>
            </a:r>
            <a:r>
              <a:rPr lang="en-US" sz="2400" dirty="0" err="1" smtClean="0"/>
              <a:t>autotrofe</a:t>
            </a:r>
            <a:r>
              <a:rPr lang="en-US" sz="2400" dirty="0" smtClean="0"/>
              <a:t> </a:t>
            </a:r>
            <a:r>
              <a:rPr lang="en-US" sz="2400" dirty="0" err="1" smtClean="0"/>
              <a:t>bacteriën</a:t>
            </a:r>
            <a:r>
              <a:rPr lang="en-US" sz="2400" dirty="0" smtClean="0"/>
              <a:t>: </a:t>
            </a:r>
            <a:r>
              <a:rPr lang="en-US" sz="2400" dirty="0" err="1" smtClean="0"/>
              <a:t>Koolstofdioxide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bron</a:t>
            </a:r>
            <a:r>
              <a:rPr lang="en-US" sz="2400" dirty="0" smtClean="0"/>
              <a:t> </a:t>
            </a:r>
            <a:r>
              <a:rPr lang="en-US" sz="2400" dirty="0" err="1" smtClean="0"/>
              <a:t>maar</a:t>
            </a:r>
            <a:r>
              <a:rPr lang="en-US" sz="2400" dirty="0" smtClean="0"/>
              <a:t> </a:t>
            </a:r>
            <a:r>
              <a:rPr lang="en-US" sz="2400" dirty="0" err="1" smtClean="0"/>
              <a:t>géén</a:t>
            </a:r>
            <a:r>
              <a:rPr lang="en-US" sz="2400" dirty="0" smtClean="0"/>
              <a:t> </a:t>
            </a:r>
            <a:r>
              <a:rPr lang="en-US" sz="2400" dirty="0" err="1" smtClean="0"/>
              <a:t>licht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energiebron</a:t>
            </a:r>
            <a:r>
              <a:rPr lang="en-US" sz="2400" dirty="0" smtClean="0"/>
              <a:t> </a:t>
            </a:r>
            <a:r>
              <a:rPr lang="en-US" sz="2400" dirty="0" err="1" smtClean="0"/>
              <a:t>maar</a:t>
            </a:r>
            <a:r>
              <a:rPr lang="en-US" sz="2400" dirty="0" smtClean="0"/>
              <a:t> </a:t>
            </a:r>
            <a:r>
              <a:rPr lang="en-US" sz="2400" dirty="0" err="1" smtClean="0"/>
              <a:t>chemische</a:t>
            </a:r>
            <a:r>
              <a:rPr lang="en-US" sz="2400" dirty="0" smtClean="0"/>
              <a:t> </a:t>
            </a:r>
            <a:r>
              <a:rPr lang="en-US" sz="2400" dirty="0" err="1" smtClean="0"/>
              <a:t>omzettingen</a:t>
            </a:r>
            <a:r>
              <a:rPr lang="en-US" sz="2400" dirty="0" smtClean="0"/>
              <a:t> </a:t>
            </a:r>
            <a:r>
              <a:rPr lang="en-US" sz="2400" dirty="0" err="1" smtClean="0"/>
              <a:t>zoals</a:t>
            </a:r>
            <a:r>
              <a:rPr lang="en-US" sz="2400" dirty="0" smtClean="0"/>
              <a:t> </a:t>
            </a:r>
            <a:r>
              <a:rPr lang="en-US" sz="2400" dirty="0" err="1" smtClean="0"/>
              <a:t>ijzer</a:t>
            </a:r>
            <a:r>
              <a:rPr lang="en-US" sz="2400" dirty="0" smtClean="0"/>
              <a:t>, </a:t>
            </a:r>
            <a:r>
              <a:rPr lang="en-US" sz="2400" dirty="0" err="1" smtClean="0"/>
              <a:t>zwavel</a:t>
            </a:r>
            <a:r>
              <a:rPr lang="en-US" sz="2400" dirty="0" smtClean="0"/>
              <a:t>, </a:t>
            </a:r>
            <a:r>
              <a:rPr lang="en-US" sz="2400" dirty="0" err="1" smtClean="0"/>
              <a:t>nitriet</a:t>
            </a:r>
            <a:r>
              <a:rPr lang="en-US" sz="2400" dirty="0" smtClean="0"/>
              <a:t>, </a:t>
            </a:r>
            <a:r>
              <a:rPr lang="en-US" sz="2400" dirty="0" err="1" smtClean="0"/>
              <a:t>nitraat</a:t>
            </a: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25.5.1 </a:t>
            </a:r>
            <a:r>
              <a:rPr lang="en-US" sz="3200" dirty="0" err="1" smtClean="0"/>
              <a:t>Levenswijze</a:t>
            </a:r>
            <a:r>
              <a:rPr lang="en-US" sz="3200" dirty="0" smtClean="0"/>
              <a:t> van </a:t>
            </a:r>
            <a:r>
              <a:rPr lang="en-US" sz="3200" dirty="0" err="1" smtClean="0"/>
              <a:t>bacteriën</a:t>
            </a:r>
            <a:r>
              <a:rPr lang="en-US" sz="3200" dirty="0" smtClean="0"/>
              <a:t> 3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400" dirty="0" err="1" smtClean="0"/>
              <a:t>Bacterién</a:t>
            </a:r>
            <a:r>
              <a:rPr lang="en-US" sz="2400" dirty="0" smtClean="0"/>
              <a:t> en </a:t>
            </a:r>
            <a:r>
              <a:rPr lang="en-US" sz="2400" dirty="0" err="1" smtClean="0"/>
              <a:t>voortplanting</a:t>
            </a:r>
            <a:r>
              <a:rPr lang="en-US" sz="2400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Deling</a:t>
            </a:r>
            <a:r>
              <a:rPr lang="en-US" sz="2400" dirty="0" smtClean="0"/>
              <a:t> (</a:t>
            </a:r>
            <a:r>
              <a:rPr lang="en-US" sz="2400" dirty="0" err="1" smtClean="0"/>
              <a:t>mitose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Conjugatie</a:t>
            </a:r>
            <a:r>
              <a:rPr lang="en-US" sz="2400" dirty="0" smtClean="0"/>
              <a:t> = </a:t>
            </a:r>
            <a:r>
              <a:rPr lang="en-US" sz="2400" dirty="0" err="1" smtClean="0"/>
              <a:t>uitwisselen</a:t>
            </a:r>
            <a:r>
              <a:rPr lang="en-US" sz="2400" dirty="0" smtClean="0"/>
              <a:t> </a:t>
            </a:r>
            <a:r>
              <a:rPr lang="en-US" sz="2400" dirty="0" err="1" smtClean="0"/>
              <a:t>erfelijk</a:t>
            </a:r>
            <a:r>
              <a:rPr lang="en-US" sz="2400" dirty="0" smtClean="0"/>
              <a:t> </a:t>
            </a:r>
            <a:r>
              <a:rPr lang="en-US" sz="2400" dirty="0" err="1" smtClean="0"/>
              <a:t>materiaal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Dit</a:t>
            </a:r>
            <a:r>
              <a:rPr lang="en-US" sz="2400" dirty="0" smtClean="0"/>
              <a:t> </a:t>
            </a:r>
            <a:r>
              <a:rPr lang="en-US" sz="2400" dirty="0" err="1" smtClean="0"/>
              <a:t>laatste</a:t>
            </a:r>
            <a:r>
              <a:rPr lang="en-US" sz="2400" dirty="0" smtClean="0"/>
              <a:t>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tussen</a:t>
            </a:r>
            <a:r>
              <a:rPr lang="en-US" sz="2400" dirty="0" smtClean="0"/>
              <a:t> 2 </a:t>
            </a:r>
            <a:r>
              <a:rPr lang="en-US" sz="2400" dirty="0" err="1" smtClean="0"/>
              <a:t>dezelfde</a:t>
            </a:r>
            <a:r>
              <a:rPr lang="en-US" sz="2400" dirty="0" smtClean="0"/>
              <a:t> </a:t>
            </a:r>
            <a:r>
              <a:rPr lang="en-US" sz="2400" dirty="0" err="1" smtClean="0"/>
              <a:t>soorten</a:t>
            </a:r>
            <a:r>
              <a:rPr lang="en-US" sz="2400" dirty="0" smtClean="0"/>
              <a:t> </a:t>
            </a:r>
            <a:r>
              <a:rPr lang="en-US" sz="2400" dirty="0" err="1" smtClean="0"/>
              <a:t>maar</a:t>
            </a:r>
            <a:r>
              <a:rPr lang="en-US" sz="2400" dirty="0" smtClean="0"/>
              <a:t> </a:t>
            </a:r>
            <a:r>
              <a:rPr lang="en-US" sz="2400" dirty="0" err="1" smtClean="0"/>
              <a:t>ook</a:t>
            </a:r>
            <a:r>
              <a:rPr lang="en-US" sz="2400" dirty="0" smtClean="0"/>
              <a:t> </a:t>
            </a:r>
            <a:r>
              <a:rPr lang="en-US" sz="2400" dirty="0" err="1" smtClean="0"/>
              <a:t>tussen</a:t>
            </a:r>
            <a:r>
              <a:rPr lang="en-US" sz="2400" dirty="0" smtClean="0"/>
              <a:t> </a:t>
            </a:r>
            <a:r>
              <a:rPr lang="en-US" sz="2400" dirty="0" err="1" smtClean="0"/>
              <a:t>bacteriën</a:t>
            </a:r>
            <a:r>
              <a:rPr lang="en-US" sz="2400" dirty="0" smtClean="0"/>
              <a:t> van </a:t>
            </a:r>
            <a:r>
              <a:rPr lang="en-US" sz="2400" dirty="0" err="1" smtClean="0"/>
              <a:t>verschillende</a:t>
            </a:r>
            <a:r>
              <a:rPr lang="en-US" sz="2400" dirty="0" smtClean="0"/>
              <a:t> </a:t>
            </a:r>
            <a:r>
              <a:rPr lang="en-US" sz="2400" dirty="0" err="1" smtClean="0"/>
              <a:t>soorten</a:t>
            </a: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err="1" smtClean="0"/>
              <a:t>Conjugatie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bacteriën</a:t>
            </a: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nl-NL" sz="2400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84984"/>
            <a:ext cx="37444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Extra info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Vooraf</a:t>
            </a:r>
            <a:r>
              <a:rPr lang="en-US" sz="2400" dirty="0" smtClean="0"/>
              <a:t>: </a:t>
            </a:r>
            <a:r>
              <a:rPr lang="en-US" sz="2400" dirty="0" err="1" smtClean="0"/>
              <a:t>Conjugatie</a:t>
            </a:r>
            <a:r>
              <a:rPr lang="en-US" sz="2400" dirty="0" smtClean="0"/>
              <a:t> </a:t>
            </a:r>
            <a:r>
              <a:rPr lang="en-US" sz="2400" dirty="0" err="1" smtClean="0"/>
              <a:t>vinst</a:t>
            </a:r>
            <a:r>
              <a:rPr lang="en-US" sz="2400" dirty="0" smtClean="0"/>
              <a:t> </a:t>
            </a:r>
            <a:r>
              <a:rPr lang="en-US" sz="2400" dirty="0" err="1" smtClean="0"/>
              <a:t>ook</a:t>
            </a:r>
            <a:r>
              <a:rPr lang="en-US" sz="2400" dirty="0" smtClean="0"/>
              <a:t> </a:t>
            </a:r>
            <a:r>
              <a:rPr lang="en-US" sz="2400" dirty="0" err="1" smtClean="0"/>
              <a:t>plaats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algen</a:t>
            </a:r>
            <a:endParaRPr lang="en-US" sz="2400" dirty="0" smtClean="0"/>
          </a:p>
          <a:p>
            <a:r>
              <a:rPr lang="en-US" sz="2400" dirty="0" err="1" smtClean="0"/>
              <a:t>Bijvoorbeeld</a:t>
            </a:r>
            <a:r>
              <a:rPr lang="en-US" sz="2400" dirty="0" smtClean="0"/>
              <a:t>: </a:t>
            </a:r>
            <a:r>
              <a:rPr lang="en-US" sz="2400" dirty="0" err="1" smtClean="0"/>
              <a:t>Spyrogira</a:t>
            </a:r>
            <a:r>
              <a:rPr lang="en-US" sz="2400" dirty="0" smtClean="0"/>
              <a:t> (met </a:t>
            </a:r>
            <a:r>
              <a:rPr lang="en-US" sz="2400" dirty="0" err="1" smtClean="0"/>
              <a:t>bladgroen</a:t>
            </a:r>
            <a:r>
              <a:rPr lang="en-US" sz="2400" dirty="0" smtClean="0"/>
              <a:t>) (</a:t>
            </a:r>
            <a:r>
              <a:rPr lang="en-US" sz="2400" dirty="0" err="1" smtClean="0"/>
              <a:t>bestaat</a:t>
            </a:r>
            <a:r>
              <a:rPr lang="en-US" sz="2400" dirty="0" smtClean="0"/>
              <a:t> </a:t>
            </a:r>
            <a:r>
              <a:rPr lang="en-US" sz="2400" dirty="0" err="1" smtClean="0"/>
              <a:t>uit</a:t>
            </a:r>
            <a:r>
              <a:rPr lang="en-US" sz="2400" dirty="0" smtClean="0"/>
              <a:t> </a:t>
            </a:r>
            <a:r>
              <a:rPr lang="en-US" sz="2400" dirty="0" err="1" smtClean="0"/>
              <a:t>meerdere</a:t>
            </a:r>
            <a:r>
              <a:rPr lang="en-US" sz="2400" dirty="0" smtClean="0"/>
              <a:t> </a:t>
            </a:r>
            <a:r>
              <a:rPr lang="en-US" sz="2400" dirty="0" err="1" smtClean="0"/>
              <a:t>cellen</a:t>
            </a:r>
            <a:r>
              <a:rPr lang="en-US" sz="2400" dirty="0" smtClean="0"/>
              <a:t>): </a:t>
            </a:r>
            <a:r>
              <a:rPr lang="en-US" sz="2400" dirty="0" err="1" smtClean="0"/>
              <a:t>ook</a:t>
            </a:r>
            <a:r>
              <a:rPr lang="en-US" sz="2400" dirty="0" smtClean="0"/>
              <a:t> </a:t>
            </a:r>
            <a:r>
              <a:rPr lang="en-US" sz="2400" dirty="0" err="1" smtClean="0"/>
              <a:t>spiraalwier</a:t>
            </a:r>
            <a:r>
              <a:rPr lang="en-US" sz="2400" dirty="0" smtClean="0"/>
              <a:t> </a:t>
            </a:r>
            <a:r>
              <a:rPr lang="en-US" sz="2400" dirty="0" err="1" smtClean="0"/>
              <a:t>genoemd</a:t>
            </a:r>
            <a:endParaRPr lang="en-US" sz="2400" dirty="0" smtClean="0"/>
          </a:p>
          <a:p>
            <a:endParaRPr lang="en-US" sz="2400" dirty="0" smtClean="0"/>
          </a:p>
          <a:p>
            <a:endParaRPr lang="nl-NL" sz="2400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70567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Schimmels</a:t>
            </a:r>
            <a:r>
              <a:rPr lang="en-US" sz="3200" dirty="0" smtClean="0"/>
              <a:t> 1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schimmels</a:t>
            </a:r>
            <a:r>
              <a:rPr lang="en-US" sz="2400" dirty="0" smtClean="0"/>
              <a:t>: </a:t>
            </a:r>
            <a:r>
              <a:rPr lang="en-US" sz="2400" dirty="0" err="1" smtClean="0"/>
              <a:t>heterotroof</a:t>
            </a:r>
            <a:endParaRPr lang="en-US" sz="2400" dirty="0" smtClean="0"/>
          </a:p>
          <a:p>
            <a:r>
              <a:rPr lang="en-US" sz="2400" dirty="0" err="1" smtClean="0"/>
              <a:t>Meesten</a:t>
            </a:r>
            <a:r>
              <a:rPr lang="en-US" sz="2400" dirty="0" smtClean="0"/>
              <a:t> </a:t>
            </a:r>
            <a:r>
              <a:rPr lang="en-US" sz="2400" dirty="0" err="1" smtClean="0"/>
              <a:t>meercellig</a:t>
            </a:r>
            <a:r>
              <a:rPr lang="en-US" sz="2400" dirty="0" smtClean="0"/>
              <a:t>;  </a:t>
            </a:r>
            <a:r>
              <a:rPr lang="en-US" sz="2400" dirty="0" err="1" smtClean="0"/>
              <a:t>gistcellen</a:t>
            </a:r>
            <a:r>
              <a:rPr lang="en-US" sz="2400" dirty="0" smtClean="0"/>
              <a:t> </a:t>
            </a:r>
            <a:r>
              <a:rPr lang="en-US" sz="2400" dirty="0" err="1" smtClean="0"/>
              <a:t>eencellig</a:t>
            </a:r>
            <a:endParaRPr lang="en-US" sz="2400" dirty="0" smtClean="0"/>
          </a:p>
          <a:p>
            <a:r>
              <a:rPr lang="en-US" sz="2400" dirty="0" err="1" smtClean="0"/>
              <a:t>Verteren</a:t>
            </a:r>
            <a:r>
              <a:rPr lang="en-US" sz="2400" dirty="0" smtClean="0"/>
              <a:t> </a:t>
            </a:r>
            <a:r>
              <a:rPr lang="en-US" sz="2400" dirty="0" err="1" smtClean="0"/>
              <a:t>hun</a:t>
            </a:r>
            <a:r>
              <a:rPr lang="en-US" sz="2400" dirty="0" smtClean="0"/>
              <a:t> </a:t>
            </a:r>
            <a:r>
              <a:rPr lang="en-US" sz="2400" dirty="0" err="1" smtClean="0"/>
              <a:t>voedsel</a:t>
            </a:r>
            <a:r>
              <a:rPr lang="en-US" sz="2400" dirty="0" smtClean="0"/>
              <a:t> </a:t>
            </a:r>
            <a:r>
              <a:rPr lang="en-US" sz="2400" dirty="0" err="1" smtClean="0"/>
              <a:t>uitwendig</a:t>
            </a:r>
            <a:r>
              <a:rPr lang="en-US" sz="2400" dirty="0" smtClean="0"/>
              <a:t> en </a:t>
            </a:r>
            <a:r>
              <a:rPr lang="en-US" sz="2400" dirty="0" err="1" smtClean="0"/>
              <a:t>scheiden</a:t>
            </a:r>
            <a:r>
              <a:rPr lang="en-US" sz="2400" dirty="0" smtClean="0"/>
              <a:t> </a:t>
            </a:r>
            <a:r>
              <a:rPr lang="en-US" sz="2400" dirty="0" err="1" smtClean="0"/>
              <a:t>dus</a:t>
            </a:r>
            <a:r>
              <a:rPr lang="en-US" sz="2400" dirty="0" smtClean="0"/>
              <a:t> </a:t>
            </a:r>
            <a:r>
              <a:rPr lang="en-US" sz="2400" dirty="0" err="1" smtClean="0"/>
              <a:t>verteringsenzymen</a:t>
            </a:r>
            <a:r>
              <a:rPr lang="en-US" sz="2400" dirty="0" smtClean="0"/>
              <a:t> </a:t>
            </a:r>
            <a:r>
              <a:rPr lang="en-US" sz="2400" dirty="0" err="1" smtClean="0"/>
              <a:t>af</a:t>
            </a:r>
            <a:endParaRPr lang="en-US" sz="2400" dirty="0" smtClean="0"/>
          </a:p>
          <a:p>
            <a:r>
              <a:rPr lang="en-US" sz="2400" dirty="0" err="1" smtClean="0"/>
              <a:t>Bacterién</a:t>
            </a:r>
            <a:r>
              <a:rPr lang="en-US" sz="2400" dirty="0" smtClean="0"/>
              <a:t> </a:t>
            </a: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concurrenten</a:t>
            </a:r>
            <a:endParaRPr lang="en-US" sz="2400" dirty="0" smtClean="0"/>
          </a:p>
          <a:p>
            <a:endParaRPr lang="nl-NL" sz="2400" dirty="0"/>
          </a:p>
        </p:txBody>
      </p:sp>
      <p:pic>
        <p:nvPicPr>
          <p:cNvPr id="4" name="Afbeelding 3" descr="http://www.monstername.nl/previews/2013/3/7/media_389_145763_w9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56993"/>
            <a:ext cx="54726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Schimmels</a:t>
            </a:r>
            <a:r>
              <a:rPr lang="en-US" sz="3200" dirty="0" smtClean="0"/>
              <a:t> 2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Meeste</a:t>
            </a:r>
            <a:r>
              <a:rPr lang="en-US" sz="2400" dirty="0" smtClean="0"/>
              <a:t> </a:t>
            </a:r>
            <a:r>
              <a:rPr lang="en-US" sz="2400" dirty="0" err="1" smtClean="0"/>
              <a:t>schimmels</a:t>
            </a:r>
            <a:r>
              <a:rPr lang="en-US" sz="2400" dirty="0" smtClean="0"/>
              <a:t> </a:t>
            </a:r>
            <a:r>
              <a:rPr lang="en-US" sz="2400" dirty="0" err="1" smtClean="0"/>
              <a:t>meercellig</a:t>
            </a:r>
            <a:r>
              <a:rPr lang="en-US" sz="2400" dirty="0" smtClean="0"/>
              <a:t>:  </a:t>
            </a:r>
            <a:r>
              <a:rPr lang="en-US" sz="2400" dirty="0" err="1" smtClean="0"/>
              <a:t>vertakte</a:t>
            </a:r>
            <a:r>
              <a:rPr lang="en-US" sz="2400" dirty="0" smtClean="0"/>
              <a:t> </a:t>
            </a:r>
            <a:r>
              <a:rPr lang="en-US" sz="2400" dirty="0" err="1" smtClean="0"/>
              <a:t>schimmeldraden</a:t>
            </a:r>
            <a:r>
              <a:rPr lang="en-US" sz="2400" dirty="0" smtClean="0"/>
              <a:t> (</a:t>
            </a:r>
            <a:r>
              <a:rPr lang="en-US" sz="2400" dirty="0" err="1" smtClean="0"/>
              <a:t>hyfen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Hyfen</a:t>
            </a:r>
            <a:r>
              <a:rPr lang="en-US" sz="2400" dirty="0" smtClean="0"/>
              <a:t> </a:t>
            </a:r>
            <a:r>
              <a:rPr lang="en-US" sz="2400" dirty="0" err="1" smtClean="0"/>
              <a:t>vormen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dicht</a:t>
            </a:r>
            <a:r>
              <a:rPr lang="en-US" sz="2400" dirty="0" smtClean="0"/>
              <a:t> </a:t>
            </a:r>
            <a:r>
              <a:rPr lang="en-US" sz="2400" dirty="0" err="1" smtClean="0"/>
              <a:t>netwerk</a:t>
            </a:r>
            <a:r>
              <a:rPr lang="en-US" sz="2400" dirty="0" smtClean="0"/>
              <a:t> = mycelium</a:t>
            </a:r>
          </a:p>
          <a:p>
            <a:r>
              <a:rPr lang="en-US" sz="2400" dirty="0" smtClean="0"/>
              <a:t>Kan </a:t>
            </a:r>
            <a:r>
              <a:rPr lang="en-US" sz="2400" dirty="0" err="1" smtClean="0"/>
              <a:t>zeer</a:t>
            </a:r>
            <a:r>
              <a:rPr lang="en-US" sz="2400" dirty="0" smtClean="0"/>
              <a:t> </a:t>
            </a:r>
            <a:r>
              <a:rPr lang="en-US" sz="2400" dirty="0" err="1" smtClean="0"/>
              <a:t>oud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 (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duidenden</a:t>
            </a:r>
            <a:r>
              <a:rPr lang="en-US" sz="2400" dirty="0" smtClean="0"/>
              <a:t> </a:t>
            </a:r>
            <a:r>
              <a:rPr lang="en-US" sz="2400" dirty="0" err="1" smtClean="0"/>
              <a:t>jaren</a:t>
            </a:r>
            <a:r>
              <a:rPr lang="en-US" sz="2400" dirty="0" smtClean="0"/>
              <a:t> </a:t>
            </a:r>
            <a:r>
              <a:rPr lang="en-US" sz="2400" dirty="0" err="1" smtClean="0"/>
              <a:t>oud</a:t>
            </a:r>
            <a:r>
              <a:rPr lang="en-US" sz="2400" dirty="0" smtClean="0"/>
              <a:t> </a:t>
            </a:r>
            <a:r>
              <a:rPr lang="en-US" sz="2400" dirty="0" err="1" smtClean="0"/>
              <a:t>zijn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Grootste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organisme</a:t>
            </a:r>
            <a:r>
              <a:rPr lang="en-US" sz="2400" dirty="0" smtClean="0"/>
              <a:t> op </a:t>
            </a:r>
            <a:r>
              <a:rPr lang="en-US" sz="2400" dirty="0" err="1" smtClean="0"/>
              <a:t>aarde</a:t>
            </a:r>
            <a:r>
              <a:rPr lang="en-US" sz="2400" dirty="0" smtClean="0"/>
              <a:t>: </a:t>
            </a:r>
            <a:r>
              <a:rPr lang="en-US" sz="2400" dirty="0" err="1" smtClean="0"/>
              <a:t>schimmel</a:t>
            </a:r>
            <a:r>
              <a:rPr lang="en-US" sz="2400" dirty="0" smtClean="0"/>
              <a:t> met mycelium met </a:t>
            </a:r>
            <a:r>
              <a:rPr lang="en-US" sz="2400" dirty="0" err="1" smtClean="0"/>
              <a:t>oppervlakte</a:t>
            </a:r>
            <a:r>
              <a:rPr lang="en-US" sz="2400" dirty="0" smtClean="0"/>
              <a:t> van </a:t>
            </a:r>
            <a:r>
              <a:rPr lang="en-US" sz="2400" dirty="0" err="1" smtClean="0"/>
              <a:t>vele</a:t>
            </a:r>
            <a:r>
              <a:rPr lang="en-US" sz="2400" dirty="0" smtClean="0"/>
              <a:t> </a:t>
            </a:r>
            <a:r>
              <a:rPr lang="en-US" sz="2400" dirty="0" err="1" smtClean="0"/>
              <a:t>vierkante</a:t>
            </a:r>
            <a:r>
              <a:rPr lang="en-US" sz="2400" dirty="0" smtClean="0"/>
              <a:t> kilometers</a:t>
            </a:r>
          </a:p>
          <a:p>
            <a:endParaRPr lang="en-US" sz="2400" dirty="0" smtClean="0"/>
          </a:p>
          <a:p>
            <a:endParaRPr lang="nl-NL" sz="2400" dirty="0"/>
          </a:p>
        </p:txBody>
      </p:sp>
      <p:pic>
        <p:nvPicPr>
          <p:cNvPr id="4" name="irc_mi" descr="http://upload.wikimedia.org/wikipedia/commons/6/6a/Zwamvlok_2006070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4248472" cy="287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4.bp.blogspot.com/-cRYNtk1uFnc/VFK6E6x0YKI/AAAAAAAAfFQ/Y-iCj71dPnk/s1600/i-Heksenkring6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17032"/>
            <a:ext cx="4032448" cy="285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25.6.1  </a:t>
            </a:r>
            <a:r>
              <a:rPr lang="en-US" sz="3200" dirty="0" err="1" smtClean="0"/>
              <a:t>Levenswijze</a:t>
            </a:r>
            <a:r>
              <a:rPr lang="en-US" sz="3200" dirty="0" smtClean="0"/>
              <a:t> </a:t>
            </a:r>
            <a:r>
              <a:rPr lang="en-US" sz="3200" dirty="0" err="1" smtClean="0"/>
              <a:t>Schimmels</a:t>
            </a:r>
            <a:r>
              <a:rPr lang="en-US" sz="3200" dirty="0" smtClean="0"/>
              <a:t>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Saprofyten</a:t>
            </a:r>
            <a:r>
              <a:rPr lang="en-US" sz="2400" dirty="0" smtClean="0"/>
              <a:t>: </a:t>
            </a:r>
            <a:r>
              <a:rPr lang="en-US" sz="2400" dirty="0" err="1" smtClean="0"/>
              <a:t>leven</a:t>
            </a:r>
            <a:r>
              <a:rPr lang="en-US" sz="2400" dirty="0" smtClean="0"/>
              <a:t> van </a:t>
            </a:r>
            <a:r>
              <a:rPr lang="en-US" sz="2400" dirty="0" err="1" smtClean="0"/>
              <a:t>dood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organisch</a:t>
            </a:r>
            <a:r>
              <a:rPr lang="en-US" sz="2400" dirty="0" smtClean="0"/>
              <a:t> </a:t>
            </a:r>
            <a:r>
              <a:rPr lang="en-US" sz="2400" dirty="0" err="1" smtClean="0"/>
              <a:t>materiaal</a:t>
            </a:r>
            <a:r>
              <a:rPr lang="en-US" sz="2400" dirty="0" smtClean="0"/>
              <a:t> (</a:t>
            </a:r>
            <a:r>
              <a:rPr lang="en-US" sz="2400" dirty="0" err="1" smtClean="0"/>
              <a:t>reducenten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Onmisbaar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kringlopen</a:t>
            </a:r>
            <a:r>
              <a:rPr lang="en-US" sz="2400" dirty="0" smtClean="0"/>
              <a:t> in 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ecosystemen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Vele</a:t>
            </a:r>
            <a:r>
              <a:rPr lang="en-US" sz="2400" dirty="0" smtClean="0"/>
              <a:t> </a:t>
            </a:r>
            <a:r>
              <a:rPr lang="en-US" sz="2400" dirty="0" err="1" smtClean="0"/>
              <a:t>soorten</a:t>
            </a:r>
            <a:r>
              <a:rPr lang="en-US" sz="2400" dirty="0" smtClean="0"/>
              <a:t> </a:t>
            </a:r>
            <a:r>
              <a:rPr lang="en-US" sz="2400" dirty="0" err="1" smtClean="0"/>
              <a:t>bruikbaar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produktie</a:t>
            </a:r>
            <a:r>
              <a:rPr lang="en-US" sz="2400" dirty="0" smtClean="0"/>
              <a:t> </a:t>
            </a:r>
            <a:r>
              <a:rPr lang="en-US" sz="2400" dirty="0" err="1" smtClean="0"/>
              <a:t>kaas</a:t>
            </a:r>
            <a:r>
              <a:rPr lang="en-US" sz="2400" dirty="0" smtClean="0"/>
              <a:t>, </a:t>
            </a:r>
            <a:r>
              <a:rPr lang="en-US" sz="2400" dirty="0" err="1" smtClean="0"/>
              <a:t>fermenteren</a:t>
            </a:r>
            <a:r>
              <a:rPr lang="en-US" sz="2400" dirty="0" smtClean="0"/>
              <a:t> </a:t>
            </a:r>
            <a:r>
              <a:rPr lang="en-US" sz="2400" dirty="0" err="1" smtClean="0"/>
              <a:t>soja</a:t>
            </a:r>
            <a:r>
              <a:rPr lang="en-US" sz="2400" dirty="0" smtClean="0"/>
              <a:t>,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productie</a:t>
            </a:r>
            <a:r>
              <a:rPr lang="en-US" sz="2400" dirty="0" smtClean="0"/>
              <a:t> </a:t>
            </a:r>
            <a:r>
              <a:rPr lang="en-US" sz="2400" dirty="0" err="1" smtClean="0"/>
              <a:t>antibiotica</a:t>
            </a:r>
            <a:r>
              <a:rPr lang="en-US" sz="2400" dirty="0" smtClean="0"/>
              <a:t>, brood, </a:t>
            </a:r>
            <a:r>
              <a:rPr lang="en-US" sz="2400" dirty="0" err="1" smtClean="0"/>
              <a:t>wijn</a:t>
            </a:r>
            <a:r>
              <a:rPr lang="en-US" sz="2400" dirty="0" smtClean="0"/>
              <a:t>, bier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Zetten</a:t>
            </a:r>
            <a:r>
              <a:rPr lang="en-US" sz="2400" dirty="0" smtClean="0"/>
              <a:t> van nature </a:t>
            </a:r>
            <a:r>
              <a:rPr lang="en-US" sz="2400" dirty="0" err="1" smtClean="0"/>
              <a:t>suikers</a:t>
            </a:r>
            <a:r>
              <a:rPr lang="en-US" sz="2400" dirty="0" smtClean="0"/>
              <a:t> </a:t>
            </a:r>
            <a:r>
              <a:rPr lang="en-US" sz="2400" dirty="0" err="1" smtClean="0"/>
              <a:t>om</a:t>
            </a:r>
            <a:r>
              <a:rPr lang="en-US" sz="2400" dirty="0" smtClean="0"/>
              <a:t> in alcohol en </a:t>
            </a:r>
            <a:r>
              <a:rPr lang="en-US" sz="2400" dirty="0" err="1" smtClean="0"/>
              <a:t>koolstofdioxide</a:t>
            </a:r>
            <a:endParaRPr lang="en-US" sz="2400" dirty="0" smtClean="0"/>
          </a:p>
          <a:p>
            <a:r>
              <a:rPr lang="en-US" sz="2400" dirty="0" err="1" smtClean="0"/>
              <a:t>Parasieten</a:t>
            </a:r>
            <a:r>
              <a:rPr lang="en-US" sz="2400" dirty="0" smtClean="0"/>
              <a:t>;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Planten</a:t>
            </a:r>
            <a:r>
              <a:rPr lang="en-US" sz="2400" dirty="0" smtClean="0"/>
              <a:t>: </a:t>
            </a:r>
            <a:r>
              <a:rPr lang="en-US" sz="2400" dirty="0" err="1" smtClean="0"/>
              <a:t>ziektes</a:t>
            </a:r>
            <a:r>
              <a:rPr lang="en-US" sz="2400" dirty="0" smtClean="0"/>
              <a:t> </a:t>
            </a:r>
            <a:r>
              <a:rPr lang="en-US" sz="2400" dirty="0" err="1" smtClean="0"/>
              <a:t>zoals</a:t>
            </a:r>
            <a:r>
              <a:rPr lang="en-US" sz="2400" dirty="0" smtClean="0"/>
              <a:t> </a:t>
            </a:r>
            <a:r>
              <a:rPr lang="en-US" sz="2400" dirty="0" err="1" smtClean="0"/>
              <a:t>meeldauw</a:t>
            </a:r>
            <a:r>
              <a:rPr lang="en-US" sz="2400" dirty="0" smtClean="0"/>
              <a:t> en </a:t>
            </a:r>
            <a:r>
              <a:rPr lang="en-US" sz="2400" dirty="0" err="1" smtClean="0"/>
              <a:t>iepenziekte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Dieren</a:t>
            </a:r>
            <a:r>
              <a:rPr lang="en-US" sz="2400" dirty="0" smtClean="0"/>
              <a:t>: </a:t>
            </a:r>
            <a:r>
              <a:rPr lang="en-US" sz="2400" dirty="0" err="1" smtClean="0"/>
              <a:t>ziek</a:t>
            </a:r>
            <a:r>
              <a:rPr lang="en-US" sz="2400" dirty="0" smtClean="0"/>
              <a:t> </a:t>
            </a:r>
            <a:r>
              <a:rPr lang="en-US" sz="2400" dirty="0" err="1" smtClean="0"/>
              <a:t>makend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Zie</a:t>
            </a:r>
            <a:r>
              <a:rPr lang="en-US" sz="2400" dirty="0" smtClean="0"/>
              <a:t> </a:t>
            </a:r>
            <a:r>
              <a:rPr lang="en-US" sz="2400" dirty="0" err="1" smtClean="0"/>
              <a:t>ook</a:t>
            </a:r>
            <a:r>
              <a:rPr lang="en-US" sz="2400" dirty="0" smtClean="0"/>
              <a:t> </a:t>
            </a:r>
            <a:r>
              <a:rPr lang="en-US" sz="2400" dirty="0" err="1" smtClean="0"/>
              <a:t>volgende</a:t>
            </a:r>
            <a:r>
              <a:rPr lang="en-US" sz="2400" dirty="0" smtClean="0"/>
              <a:t> </a:t>
            </a:r>
            <a:r>
              <a:rPr lang="en-US" sz="2400" dirty="0" err="1" smtClean="0"/>
              <a:t>dia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Meeldauw</a:t>
            </a:r>
            <a:r>
              <a:rPr lang="en-US" sz="3200" dirty="0" smtClean="0"/>
              <a:t> en </a:t>
            </a:r>
            <a:r>
              <a:rPr lang="en-US" sz="3200" dirty="0" err="1" smtClean="0"/>
              <a:t>iepenziekte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sz="2400" dirty="0" err="1" smtClean="0"/>
              <a:t>Schimmel</a:t>
            </a:r>
            <a:r>
              <a:rPr lang="en-US" sz="2400" dirty="0" smtClean="0"/>
              <a:t> </a:t>
            </a:r>
            <a:r>
              <a:rPr lang="en-US" sz="2400" dirty="0" err="1" smtClean="0"/>
              <a:t>iepenziekte</a:t>
            </a:r>
            <a:r>
              <a:rPr lang="en-US" sz="2400" dirty="0" smtClean="0"/>
              <a:t> </a:t>
            </a:r>
            <a:r>
              <a:rPr lang="en-US" sz="2400" dirty="0" err="1" smtClean="0"/>
              <a:t>verspreid</a:t>
            </a:r>
            <a:r>
              <a:rPr lang="en-US" sz="2400" dirty="0" smtClean="0"/>
              <a:t> door </a:t>
            </a:r>
            <a:r>
              <a:rPr lang="en-US" sz="2400" dirty="0" err="1" smtClean="0"/>
              <a:t>iepenspintkever</a:t>
            </a:r>
            <a:endParaRPr lang="en-US" sz="2400" dirty="0" smtClean="0"/>
          </a:p>
          <a:p>
            <a:r>
              <a:rPr lang="en-US" sz="2400" dirty="0" err="1" smtClean="0"/>
              <a:t>Schimmel</a:t>
            </a:r>
            <a:r>
              <a:rPr lang="en-US" sz="2400" dirty="0" smtClean="0"/>
              <a:t> </a:t>
            </a:r>
            <a:r>
              <a:rPr lang="en-US" sz="2400" dirty="0" err="1" smtClean="0"/>
              <a:t>nestelt</a:t>
            </a:r>
            <a:r>
              <a:rPr lang="en-US" sz="2400" dirty="0" smtClean="0"/>
              <a:t> in de </a:t>
            </a:r>
            <a:r>
              <a:rPr lang="en-US" sz="2400" dirty="0" err="1" smtClean="0"/>
              <a:t>houtvaten</a:t>
            </a:r>
            <a:r>
              <a:rPr lang="en-US" sz="2400" dirty="0" smtClean="0"/>
              <a:t> (</a:t>
            </a:r>
            <a:r>
              <a:rPr lang="en-US" sz="2400" dirty="0" err="1" smtClean="0"/>
              <a:t>verstoppingen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endParaRPr lang="nl-NL" sz="2400" dirty="0"/>
          </a:p>
        </p:txBody>
      </p:sp>
      <p:pic>
        <p:nvPicPr>
          <p:cNvPr id="4" name="irc_mi" descr="http://www.tuinadvies.be/foto/tomate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http://upload.wikimedia.org/wikipedia/commons/thumb/7/75/Iepziekte_op_goudiep_%28Ophiostoma_ulmi_on_Ulmus_hollandica_%27Wredei%27.jpg/640px-Iepziekte_op_goudiep_%28Ophiostoma_ulmi_on_Ulmus_hollandica_%27Wredei%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060848"/>
            <a:ext cx="38164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Andere</a:t>
            </a:r>
            <a:r>
              <a:rPr lang="en-US" sz="3200" dirty="0" smtClean="0"/>
              <a:t> </a:t>
            </a:r>
            <a:r>
              <a:rPr lang="en-US" sz="3200" dirty="0" err="1" smtClean="0"/>
              <a:t>ziektes</a:t>
            </a:r>
            <a:r>
              <a:rPr lang="en-US" sz="3200" dirty="0" smtClean="0"/>
              <a:t> door </a:t>
            </a:r>
            <a:r>
              <a:rPr lang="en-US" sz="3200" dirty="0" err="1" smtClean="0"/>
              <a:t>schimmels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Moederkoorn</a:t>
            </a:r>
            <a:r>
              <a:rPr lang="en-US" sz="2400" dirty="0" smtClean="0"/>
              <a:t>: op </a:t>
            </a:r>
            <a:r>
              <a:rPr lang="en-US" sz="2400" dirty="0" err="1" smtClean="0"/>
              <a:t>granen</a:t>
            </a:r>
            <a:r>
              <a:rPr lang="en-US" sz="2400" dirty="0" smtClean="0"/>
              <a:t>/</a:t>
            </a:r>
            <a:r>
              <a:rPr lang="en-US" sz="2400" dirty="0" err="1" smtClean="0"/>
              <a:t>graankorrels</a:t>
            </a:r>
            <a:endParaRPr lang="en-US" sz="2400" dirty="0" smtClean="0"/>
          </a:p>
          <a:p>
            <a:r>
              <a:rPr lang="en-US" sz="2400" dirty="0" err="1" smtClean="0"/>
              <a:t>Produceert</a:t>
            </a:r>
            <a:r>
              <a:rPr lang="en-US" sz="2400" dirty="0" smtClean="0"/>
              <a:t> </a:t>
            </a:r>
            <a:r>
              <a:rPr lang="en-US" sz="2400" dirty="0" err="1" smtClean="0"/>
              <a:t>giftige</a:t>
            </a:r>
            <a:r>
              <a:rPr lang="en-US" sz="2400" dirty="0" smtClean="0"/>
              <a:t> </a:t>
            </a:r>
            <a:r>
              <a:rPr lang="en-US" sz="2400" dirty="0" err="1" smtClean="0"/>
              <a:t>alkaloïden</a:t>
            </a:r>
            <a:r>
              <a:rPr lang="en-US" sz="2400" dirty="0" smtClean="0"/>
              <a:t>       </a:t>
            </a:r>
            <a:r>
              <a:rPr lang="en-US" sz="2400" dirty="0" err="1" smtClean="0"/>
              <a:t>gangreen</a:t>
            </a:r>
            <a:r>
              <a:rPr lang="en-US" sz="2400" dirty="0" smtClean="0"/>
              <a:t>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ontstaan</a:t>
            </a:r>
            <a:endParaRPr lang="en-US" sz="2400" dirty="0" smtClean="0"/>
          </a:p>
          <a:p>
            <a:r>
              <a:rPr lang="en-US" sz="2400" dirty="0" err="1" smtClean="0"/>
              <a:t>Vele</a:t>
            </a:r>
            <a:r>
              <a:rPr lang="en-US" sz="2400" dirty="0" smtClean="0"/>
              <a:t> </a:t>
            </a:r>
            <a:r>
              <a:rPr lang="en-US" sz="2400" dirty="0" err="1" smtClean="0"/>
              <a:t>doden</a:t>
            </a:r>
            <a:r>
              <a:rPr lang="en-US" sz="2400" dirty="0" smtClean="0"/>
              <a:t> in het </a:t>
            </a:r>
            <a:r>
              <a:rPr lang="en-US" sz="2400" dirty="0" err="1" smtClean="0"/>
              <a:t>verleden</a:t>
            </a:r>
            <a:r>
              <a:rPr lang="en-US" sz="2400" dirty="0" smtClean="0"/>
              <a:t> door </a:t>
            </a:r>
            <a:r>
              <a:rPr lang="en-US" sz="2400" dirty="0" err="1" smtClean="0"/>
              <a:t>eten</a:t>
            </a:r>
            <a:r>
              <a:rPr lang="en-US" sz="2400" dirty="0" smtClean="0"/>
              <a:t> </a:t>
            </a:r>
            <a:r>
              <a:rPr lang="en-US" sz="2400" dirty="0" err="1" smtClean="0"/>
              <a:t>vergiftigd</a:t>
            </a:r>
            <a:r>
              <a:rPr lang="en-US" sz="2400" dirty="0" smtClean="0"/>
              <a:t> brood</a:t>
            </a:r>
          </a:p>
          <a:p>
            <a:r>
              <a:rPr lang="en-US" sz="2400" dirty="0" smtClean="0"/>
              <a:t>Nu </a:t>
            </a:r>
            <a:r>
              <a:rPr lang="en-US" sz="2400" dirty="0" err="1" smtClean="0"/>
              <a:t>niet</a:t>
            </a:r>
            <a:r>
              <a:rPr lang="en-US" sz="2400" dirty="0" smtClean="0"/>
              <a:t> </a:t>
            </a:r>
            <a:r>
              <a:rPr lang="en-US" sz="2400" dirty="0" err="1" smtClean="0"/>
              <a:t>meer</a:t>
            </a:r>
            <a:r>
              <a:rPr lang="en-US" sz="2400" dirty="0" smtClean="0"/>
              <a:t>, </a:t>
            </a:r>
            <a:r>
              <a:rPr lang="en-US" sz="2400" dirty="0" err="1" smtClean="0"/>
              <a:t>behalve</a:t>
            </a:r>
            <a:r>
              <a:rPr lang="en-US" sz="2400" dirty="0" smtClean="0"/>
              <a:t> in </a:t>
            </a:r>
            <a:r>
              <a:rPr lang="en-US" sz="2400" dirty="0" err="1" smtClean="0"/>
              <a:t>biologische</a:t>
            </a:r>
            <a:r>
              <a:rPr lang="en-US" sz="2400" dirty="0" smtClean="0"/>
              <a:t> </a:t>
            </a:r>
            <a:r>
              <a:rPr lang="en-US" sz="2400" dirty="0" err="1" smtClean="0"/>
              <a:t>landbouw</a:t>
            </a:r>
            <a:r>
              <a:rPr lang="en-US" sz="2400" dirty="0" smtClean="0"/>
              <a:t> </a:t>
            </a:r>
            <a:r>
              <a:rPr lang="en-US" sz="2400" dirty="0" err="1" smtClean="0"/>
              <a:t>nog</a:t>
            </a:r>
            <a:r>
              <a:rPr lang="en-US" sz="2400" dirty="0" smtClean="0"/>
              <a:t> </a:t>
            </a:r>
            <a:r>
              <a:rPr lang="en-US" sz="2400" dirty="0" err="1" smtClean="0"/>
              <a:t>mogelijk</a:t>
            </a:r>
            <a:endParaRPr lang="en-US" sz="2400" dirty="0" smtClean="0"/>
          </a:p>
          <a:p>
            <a:r>
              <a:rPr lang="en-US" sz="2400" dirty="0" err="1" smtClean="0"/>
              <a:t>Oorzaak</a:t>
            </a:r>
            <a:r>
              <a:rPr lang="en-US" sz="2400" dirty="0" smtClean="0"/>
              <a:t>: ???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Zwemmersexceem</a:t>
            </a:r>
            <a:endParaRPr lang="en-US" sz="2400" dirty="0" smtClean="0"/>
          </a:p>
          <a:p>
            <a:r>
              <a:rPr lang="en-US" sz="2400" dirty="0" smtClean="0"/>
              <a:t>Candida (</a:t>
            </a:r>
            <a:r>
              <a:rPr lang="en-US" sz="2400" dirty="0" err="1" smtClean="0"/>
              <a:t>veel</a:t>
            </a:r>
            <a:r>
              <a:rPr lang="en-US" sz="2400" dirty="0" smtClean="0"/>
              <a:t> </a:t>
            </a:r>
            <a:r>
              <a:rPr lang="en-US" sz="2400" dirty="0" err="1" smtClean="0"/>
              <a:t>voorkomende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 </a:t>
            </a:r>
            <a:r>
              <a:rPr lang="en-US" sz="2400" dirty="0" err="1" smtClean="0"/>
              <a:t>schimmelinfectie</a:t>
            </a:r>
            <a:r>
              <a:rPr lang="en-US" sz="2400" dirty="0" smtClean="0"/>
              <a:t>    SOA)</a:t>
            </a:r>
            <a:endParaRPr lang="nl-NL" sz="2400" dirty="0"/>
          </a:p>
        </p:txBody>
      </p:sp>
      <p:pic>
        <p:nvPicPr>
          <p:cNvPr id="4" name="Afbeelding 3" descr="http://upload.wikimedia.org/wikipedia/commons/9/97/Ergot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24944"/>
            <a:ext cx="39300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SYMBIOSE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61662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Groot</a:t>
            </a:r>
            <a:r>
              <a:rPr lang="en-US" sz="2400" dirty="0" smtClean="0"/>
              <a:t> </a:t>
            </a:r>
            <a:r>
              <a:rPr lang="en-US" sz="2400" dirty="0" err="1" smtClean="0"/>
              <a:t>aantal</a:t>
            </a:r>
            <a:r>
              <a:rPr lang="en-US" sz="2400" dirty="0" smtClean="0"/>
              <a:t> </a:t>
            </a:r>
            <a:r>
              <a:rPr lang="en-US" sz="2400" dirty="0" err="1" smtClean="0"/>
              <a:t>schimmelsoorten</a:t>
            </a:r>
            <a:r>
              <a:rPr lang="en-US" sz="2400" dirty="0" smtClean="0"/>
              <a:t> </a:t>
            </a:r>
            <a:r>
              <a:rPr lang="en-US" sz="2400" dirty="0" err="1" smtClean="0"/>
              <a:t>leven</a:t>
            </a:r>
            <a:r>
              <a:rPr lang="en-US" sz="2400" dirty="0" smtClean="0"/>
              <a:t> in </a:t>
            </a:r>
            <a:r>
              <a:rPr lang="en-US" sz="2400" dirty="0" err="1" smtClean="0"/>
              <a:t>symbiose</a:t>
            </a:r>
            <a:r>
              <a:rPr lang="en-US" sz="2400" dirty="0" smtClean="0"/>
              <a:t> met </a:t>
            </a:r>
            <a:r>
              <a:rPr lang="en-US" sz="2400" dirty="0" err="1" smtClean="0"/>
              <a:t>planten</a:t>
            </a:r>
            <a:endParaRPr lang="en-US" sz="2400" dirty="0" smtClean="0"/>
          </a:p>
          <a:p>
            <a:r>
              <a:rPr lang="en-US" sz="2400" dirty="0" err="1" smtClean="0"/>
              <a:t>Vele</a:t>
            </a:r>
            <a:r>
              <a:rPr lang="en-US" sz="2400" dirty="0" smtClean="0"/>
              <a:t> </a:t>
            </a:r>
            <a:r>
              <a:rPr lang="en-US" sz="2400" dirty="0" err="1" smtClean="0"/>
              <a:t>planten</a:t>
            </a:r>
            <a:r>
              <a:rPr lang="en-US" sz="2400" dirty="0" smtClean="0"/>
              <a:t> </a:t>
            </a:r>
            <a:r>
              <a:rPr lang="en-US" sz="2400" dirty="0" err="1" smtClean="0"/>
              <a:t>kunnen</a:t>
            </a:r>
            <a:r>
              <a:rPr lang="en-US" sz="2400" dirty="0" smtClean="0"/>
              <a:t> NIET </a:t>
            </a:r>
            <a:r>
              <a:rPr lang="en-US" sz="2400" dirty="0" err="1" smtClean="0"/>
              <a:t>zonder</a:t>
            </a:r>
            <a:r>
              <a:rPr lang="en-US" sz="2400" dirty="0" smtClean="0"/>
              <a:t> </a:t>
            </a:r>
            <a:r>
              <a:rPr lang="en-US" sz="2400" dirty="0" err="1" smtClean="0"/>
              <a:t>schimmels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Haarwortels</a:t>
            </a:r>
            <a:r>
              <a:rPr lang="en-US" sz="2400" dirty="0" smtClean="0"/>
              <a:t> plant </a:t>
            </a:r>
            <a:r>
              <a:rPr lang="en-US" sz="2400" dirty="0" err="1" smtClean="0"/>
              <a:t>vormen</a:t>
            </a:r>
            <a:r>
              <a:rPr lang="en-US" sz="2400" dirty="0" smtClean="0"/>
              <a:t> met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schimmels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MYCORHIZA</a:t>
            </a:r>
          </a:p>
          <a:p>
            <a:r>
              <a:rPr lang="en-US" sz="2400" dirty="0" smtClean="0"/>
              <a:t>Plant </a:t>
            </a:r>
            <a:r>
              <a:rPr lang="en-US" sz="2400" dirty="0" err="1" smtClean="0"/>
              <a:t>levert</a:t>
            </a:r>
            <a:r>
              <a:rPr lang="en-US" sz="2400" dirty="0" smtClean="0"/>
              <a:t> ORGANISCHE </a:t>
            </a:r>
            <a:r>
              <a:rPr lang="en-US" sz="2400" dirty="0" err="1" smtClean="0"/>
              <a:t>stoffen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aan</a:t>
            </a:r>
            <a:r>
              <a:rPr lang="en-US" sz="2400" dirty="0" smtClean="0"/>
              <a:t> </a:t>
            </a:r>
            <a:r>
              <a:rPr lang="en-US" sz="2400" dirty="0" err="1" smtClean="0"/>
              <a:t>schimmel</a:t>
            </a:r>
            <a:endParaRPr lang="en-US" sz="2400" dirty="0" smtClean="0"/>
          </a:p>
          <a:p>
            <a:r>
              <a:rPr lang="en-US" sz="2400" dirty="0" err="1" smtClean="0"/>
              <a:t>Schimmel</a:t>
            </a:r>
            <a:r>
              <a:rPr lang="en-US" sz="2400" dirty="0" smtClean="0"/>
              <a:t> </a:t>
            </a:r>
            <a:r>
              <a:rPr lang="en-US" sz="2400" dirty="0" err="1" smtClean="0"/>
              <a:t>helpt</a:t>
            </a:r>
            <a:r>
              <a:rPr lang="en-US" sz="2400" dirty="0" smtClean="0"/>
              <a:t> plant met </a:t>
            </a:r>
            <a:r>
              <a:rPr lang="en-US" sz="2400" dirty="0" err="1" smtClean="0"/>
              <a:t>opname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mineralen</a:t>
            </a:r>
            <a:r>
              <a:rPr lang="en-US" sz="2400" dirty="0" smtClean="0"/>
              <a:t> en water</a:t>
            </a:r>
          </a:p>
          <a:p>
            <a:r>
              <a:rPr lang="en-US" sz="2400" dirty="0" err="1" smtClean="0"/>
              <a:t>Schimmels</a:t>
            </a:r>
            <a:r>
              <a:rPr lang="en-US" sz="2400" dirty="0" smtClean="0"/>
              <a:t> </a:t>
            </a:r>
            <a:r>
              <a:rPr lang="en-US" sz="2400" dirty="0" err="1" smtClean="0"/>
              <a:t>geven</a:t>
            </a:r>
            <a:r>
              <a:rPr lang="en-US" sz="2400" dirty="0" smtClean="0"/>
              <a:t> </a:t>
            </a:r>
            <a:r>
              <a:rPr lang="en-US" sz="2400" dirty="0" err="1" smtClean="0"/>
              <a:t>ook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beschermende</a:t>
            </a:r>
            <a:r>
              <a:rPr lang="en-US" sz="2400" dirty="0" smtClean="0"/>
              <a:t> </a:t>
            </a:r>
            <a:r>
              <a:rPr lang="en-US" sz="2400" dirty="0" err="1" smtClean="0"/>
              <a:t>stoffen</a:t>
            </a:r>
            <a:r>
              <a:rPr lang="en-US" sz="2400" dirty="0" smtClean="0"/>
              <a:t> </a:t>
            </a:r>
            <a:r>
              <a:rPr lang="en-US" sz="2400" dirty="0" err="1" smtClean="0"/>
              <a:t>af</a:t>
            </a:r>
            <a:r>
              <a:rPr lang="en-US" sz="2400" dirty="0" smtClean="0"/>
              <a:t> </a:t>
            </a:r>
            <a:r>
              <a:rPr lang="en-US" sz="2400" dirty="0" err="1" smtClean="0"/>
              <a:t>tegen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	micro-</a:t>
            </a:r>
            <a:r>
              <a:rPr lang="en-US" sz="2400" dirty="0" err="1" smtClean="0"/>
              <a:t>organismen</a:t>
            </a:r>
            <a:endParaRPr lang="en-US" sz="2400" dirty="0" smtClean="0"/>
          </a:p>
          <a:p>
            <a:endParaRPr lang="nl-NL" sz="2400" dirty="0"/>
          </a:p>
        </p:txBody>
      </p:sp>
      <p:pic>
        <p:nvPicPr>
          <p:cNvPr id="4" name="irc_mi" descr="http://permaground.wikispaces.com/file/view/mykorrhiza.jpg/282375926/mykorrhiz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3560445" cy="472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Analoge organen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Verschillende bouw</a:t>
            </a:r>
          </a:p>
          <a:p>
            <a:r>
              <a:rPr lang="nl-NL" dirty="0" smtClean="0"/>
              <a:t>Dezelfde functie</a:t>
            </a:r>
          </a:p>
          <a:p>
            <a:endParaRPr lang="nl-NL" dirty="0" smtClean="0"/>
          </a:p>
          <a:p>
            <a:r>
              <a:rPr lang="nl-NL" dirty="0" err="1" smtClean="0"/>
              <a:t>B.v</a:t>
            </a:r>
            <a:r>
              <a:rPr lang="nl-NL" dirty="0" smtClean="0"/>
              <a:t>. de vleugels van een vlieg en die van een vogel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25.6.2  </a:t>
            </a:r>
            <a:r>
              <a:rPr lang="en-US" sz="3200" dirty="0" err="1" smtClean="0"/>
              <a:t>Korstmossen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Combinatie</a:t>
            </a:r>
            <a:r>
              <a:rPr lang="en-US" sz="2400" dirty="0" smtClean="0"/>
              <a:t> </a:t>
            </a:r>
            <a:r>
              <a:rPr lang="en-US" sz="2400" dirty="0" err="1" smtClean="0"/>
              <a:t>schimmelsoorten</a:t>
            </a:r>
            <a:r>
              <a:rPr lang="en-US" sz="2400" dirty="0" smtClean="0"/>
              <a:t> </a:t>
            </a:r>
            <a:r>
              <a:rPr lang="en-US" sz="2400" dirty="0" err="1" smtClean="0"/>
              <a:t>mét</a:t>
            </a:r>
            <a:r>
              <a:rPr lang="en-US" sz="2400" dirty="0" smtClean="0"/>
              <a:t> </a:t>
            </a:r>
            <a:r>
              <a:rPr lang="en-US" sz="2400" dirty="0" err="1" smtClean="0"/>
              <a:t>eencellige</a:t>
            </a:r>
            <a:r>
              <a:rPr lang="en-US" sz="2400" dirty="0" smtClean="0"/>
              <a:t> </a:t>
            </a:r>
            <a:r>
              <a:rPr lang="en-US" sz="2400" dirty="0" err="1" smtClean="0"/>
              <a:t>groene</a:t>
            </a:r>
            <a:r>
              <a:rPr lang="en-US" sz="2400" dirty="0" smtClean="0"/>
              <a:t> </a:t>
            </a:r>
            <a:r>
              <a:rPr lang="en-US" sz="2400" dirty="0" err="1" smtClean="0"/>
              <a:t>algen</a:t>
            </a:r>
            <a:r>
              <a:rPr lang="en-US" sz="2400" dirty="0" smtClean="0"/>
              <a:t> </a:t>
            </a:r>
            <a:r>
              <a:rPr lang="en-US" sz="2400" dirty="0" err="1" smtClean="0"/>
              <a:t>geven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dusdanig</a:t>
            </a:r>
            <a:r>
              <a:rPr lang="en-US" sz="2400" dirty="0" smtClean="0"/>
              <a:t> </a:t>
            </a:r>
            <a:r>
              <a:rPr lang="en-US" sz="2400" dirty="0" err="1" smtClean="0"/>
              <a:t>hechte</a:t>
            </a:r>
            <a:r>
              <a:rPr lang="en-US" sz="2400" dirty="0" smtClean="0"/>
              <a:t> </a:t>
            </a:r>
            <a:r>
              <a:rPr lang="en-US" sz="2400" dirty="0" err="1" smtClean="0"/>
              <a:t>samenhang</a:t>
            </a:r>
            <a:r>
              <a:rPr lang="en-US" sz="2400" dirty="0" smtClean="0"/>
              <a:t> op </a:t>
            </a:r>
            <a:r>
              <a:rPr lang="en-US" sz="2400" dirty="0" err="1" smtClean="0"/>
              <a:t>dat</a:t>
            </a:r>
            <a:r>
              <a:rPr lang="en-US" sz="2400" dirty="0" smtClean="0"/>
              <a:t> </a:t>
            </a:r>
            <a:r>
              <a:rPr lang="en-US" sz="2400" dirty="0" err="1" smtClean="0"/>
              <a:t>sprake</a:t>
            </a:r>
            <a:r>
              <a:rPr lang="en-US" sz="2400" dirty="0" smtClean="0"/>
              <a:t> is van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eigen</a:t>
            </a:r>
            <a:r>
              <a:rPr lang="en-US" sz="2400" dirty="0" smtClean="0"/>
              <a:t> </a:t>
            </a:r>
            <a:r>
              <a:rPr lang="en-US" sz="2400" dirty="0" err="1" smtClean="0"/>
              <a:t>soortnaam</a:t>
            </a:r>
            <a:r>
              <a:rPr lang="en-US" sz="2400" dirty="0" smtClean="0"/>
              <a:t>: </a:t>
            </a:r>
            <a:r>
              <a:rPr lang="en-US" sz="2400" dirty="0" err="1" smtClean="0"/>
              <a:t>Korstmossen</a:t>
            </a:r>
            <a:r>
              <a:rPr lang="en-US" sz="2400" dirty="0" smtClean="0"/>
              <a:t> = </a:t>
            </a:r>
            <a:r>
              <a:rPr lang="en-US" sz="2400" dirty="0" err="1" smtClean="0"/>
              <a:t>mutualisme</a:t>
            </a:r>
            <a:endParaRPr lang="en-US" sz="2400" dirty="0" smtClean="0"/>
          </a:p>
          <a:p>
            <a:r>
              <a:rPr lang="en-US" sz="2400" dirty="0" smtClean="0"/>
              <a:t>Leven op </a:t>
            </a:r>
            <a:r>
              <a:rPr lang="en-US" sz="2400" dirty="0" err="1" smtClean="0"/>
              <a:t>plaatsen</a:t>
            </a:r>
            <a:r>
              <a:rPr lang="en-US" sz="2400" dirty="0" smtClean="0"/>
              <a:t> </a:t>
            </a:r>
            <a:r>
              <a:rPr lang="en-US" sz="2400" dirty="0" err="1" smtClean="0"/>
              <a:t>waar</a:t>
            </a:r>
            <a:r>
              <a:rPr lang="en-US" sz="2400" dirty="0" smtClean="0"/>
              <a:t> </a:t>
            </a:r>
            <a:r>
              <a:rPr lang="en-US" sz="2400" dirty="0" err="1" smtClean="0"/>
              <a:t>geen</a:t>
            </a:r>
            <a:r>
              <a:rPr lang="en-US" sz="2400" dirty="0" smtClean="0"/>
              <a:t> </a:t>
            </a:r>
            <a:r>
              <a:rPr lang="en-US" sz="2400" dirty="0" err="1" smtClean="0"/>
              <a:t>andere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organismen</a:t>
            </a:r>
            <a:r>
              <a:rPr lang="en-US" sz="2400" dirty="0" smtClean="0"/>
              <a:t> </a:t>
            </a:r>
            <a:r>
              <a:rPr lang="en-US" sz="2400" dirty="0" err="1" smtClean="0"/>
              <a:t>kunnen</a:t>
            </a:r>
            <a:r>
              <a:rPr lang="en-US" sz="2400" dirty="0" smtClean="0"/>
              <a:t> </a:t>
            </a:r>
            <a:r>
              <a:rPr lang="en-US" sz="2400" dirty="0" err="1" smtClean="0"/>
              <a:t>leven</a:t>
            </a:r>
            <a:r>
              <a:rPr lang="en-US" sz="2400" dirty="0" smtClean="0"/>
              <a:t> </a:t>
            </a:r>
            <a:r>
              <a:rPr lang="en-US" sz="2400" dirty="0" err="1" smtClean="0"/>
              <a:t>zoals</a:t>
            </a:r>
            <a:r>
              <a:rPr lang="en-US" sz="2400" dirty="0" smtClean="0"/>
              <a:t>: </a:t>
            </a:r>
            <a:r>
              <a:rPr lang="en-US" sz="2400" dirty="0" err="1" smtClean="0"/>
              <a:t>Antartica</a:t>
            </a:r>
            <a:r>
              <a:rPr lang="en-US" sz="2400" dirty="0" smtClean="0"/>
              <a:t>, kale </a:t>
            </a:r>
            <a:r>
              <a:rPr lang="en-US" sz="2400" dirty="0" err="1" smtClean="0"/>
              <a:t>rotsen</a:t>
            </a:r>
            <a:r>
              <a:rPr lang="en-US" sz="2400" dirty="0" smtClean="0"/>
              <a:t>, </a:t>
            </a:r>
            <a:r>
              <a:rPr lang="en-US" sz="2400" dirty="0" err="1" smtClean="0"/>
              <a:t>hooggebergten</a:t>
            </a:r>
            <a:endParaRPr lang="en-US" sz="2400" dirty="0" smtClean="0"/>
          </a:p>
          <a:p>
            <a:r>
              <a:rPr lang="en-US" sz="2400" dirty="0" err="1" smtClean="0"/>
              <a:t>Sommige</a:t>
            </a:r>
            <a:r>
              <a:rPr lang="en-US" sz="2400" dirty="0" smtClean="0"/>
              <a:t> </a:t>
            </a:r>
            <a:r>
              <a:rPr lang="en-US" sz="2400" dirty="0" err="1" smtClean="0"/>
              <a:t>soorten</a:t>
            </a:r>
            <a:r>
              <a:rPr lang="en-US" sz="2400" dirty="0" smtClean="0"/>
              <a:t> </a:t>
            </a:r>
            <a:r>
              <a:rPr lang="en-US" sz="2400" dirty="0" err="1" smtClean="0"/>
              <a:t>gebruikt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BIOINDICATOREN (</a:t>
            </a:r>
            <a:r>
              <a:rPr lang="en-US" sz="2400" dirty="0" err="1" smtClean="0"/>
              <a:t>kwaliteit</a:t>
            </a:r>
            <a:r>
              <a:rPr lang="en-US" sz="2400" dirty="0" smtClean="0"/>
              <a:t> milieu </a:t>
            </a:r>
            <a:r>
              <a:rPr lang="en-US" sz="2400" dirty="0" err="1" smtClean="0"/>
              <a:t>meten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Foto’s</a:t>
            </a:r>
            <a:r>
              <a:rPr lang="en-US" sz="2400" dirty="0" smtClean="0"/>
              <a:t> op </a:t>
            </a:r>
            <a:r>
              <a:rPr lang="en-US" sz="2400" dirty="0" err="1" smtClean="0"/>
              <a:t>volgende</a:t>
            </a:r>
            <a:r>
              <a:rPr lang="en-US" sz="2400" dirty="0" smtClean="0"/>
              <a:t> </a:t>
            </a:r>
            <a:r>
              <a:rPr lang="en-US" sz="2400" dirty="0" err="1" smtClean="0"/>
              <a:t>dia</a:t>
            </a:r>
            <a:endParaRPr lang="en-US" sz="2400" dirty="0" smtClean="0"/>
          </a:p>
          <a:p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Afbeeldingen</a:t>
            </a:r>
            <a:r>
              <a:rPr lang="en-US" sz="3200" dirty="0" smtClean="0"/>
              <a:t> </a:t>
            </a:r>
            <a:r>
              <a:rPr lang="en-US" sz="3200" dirty="0" err="1" smtClean="0"/>
              <a:t>kortsmossen</a:t>
            </a:r>
            <a:r>
              <a:rPr lang="en-US" sz="3200" dirty="0" smtClean="0"/>
              <a:t> divers</a:t>
            </a:r>
            <a:endParaRPr lang="nl-NL" sz="3200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9604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1044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blwg.nl/mossen/afbeeldingen/xancan_sparrius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39604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www.close-up-hortus-arcadie.nl/wp-content/gallery/mossen/dsc08247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005064"/>
            <a:ext cx="4104536" cy="266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Homoloog of analoog?</a:t>
            </a:r>
            <a:endParaRPr lang="nl-NL" dirty="0"/>
          </a:p>
        </p:txBody>
      </p:sp>
      <p:pic>
        <p:nvPicPr>
          <p:cNvPr id="16386" name="Picture 2" descr="G:\DATA\5A\5A2 FOTOS EVOLUTIE\P1020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00200"/>
            <a:ext cx="7286675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Rudimentaire organen:</a:t>
            </a:r>
            <a:br>
              <a:rPr lang="nl-NL" dirty="0" smtClean="0"/>
            </a:br>
            <a:r>
              <a:rPr lang="nl-NL" sz="3600" dirty="0" smtClean="0"/>
              <a:t>in aanleg aanwezig, maar niet ontwikkeld en zonder functie</a:t>
            </a:r>
            <a:endParaRPr lang="nl-NL" sz="3600" dirty="0"/>
          </a:p>
        </p:txBody>
      </p:sp>
      <p:pic>
        <p:nvPicPr>
          <p:cNvPr id="17410" name="Picture 2" descr="G:\DATA\5A\5A2 FOTOS EVOLUTIE\P1020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600200"/>
            <a:ext cx="785818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Rudimentaire organen.</a:t>
            </a:r>
            <a:endParaRPr lang="nl-NL" dirty="0"/>
          </a:p>
        </p:txBody>
      </p:sp>
      <p:pic>
        <p:nvPicPr>
          <p:cNvPr id="18434" name="Picture 2" descr="G:\DATA\5A\5A2 FOTOS EVOLUTIE\P10202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Rudimentaire organen.</a:t>
            </a:r>
            <a:endParaRPr lang="nl-NL" dirty="0"/>
          </a:p>
        </p:txBody>
      </p:sp>
      <p:pic>
        <p:nvPicPr>
          <p:cNvPr id="19458" name="Picture 2" descr="G:\DATA\5A\5A2 FOTOS EVOLUTIE\P10202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600200"/>
            <a:ext cx="8001056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Tijdens de embryonale ontwikkeling zie je in het begin veel overeenkomsten.</a:t>
            </a:r>
            <a:endParaRPr lang="nl-NL" dirty="0"/>
          </a:p>
        </p:txBody>
      </p:sp>
      <p:pic>
        <p:nvPicPr>
          <p:cNvPr id="20484" name="Picture 4" descr="G:\DATA\5A\5A2 FOTOS EVOLUTIE\P1020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600200"/>
            <a:ext cx="4714908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Par. 25.3.2 </a:t>
            </a:r>
            <a:r>
              <a:rPr lang="en-US" sz="3200" dirty="0" err="1" smtClean="0"/>
              <a:t>Analogie</a:t>
            </a:r>
            <a:r>
              <a:rPr lang="en-US" sz="3200" dirty="0" smtClean="0"/>
              <a:t> en </a:t>
            </a:r>
            <a:r>
              <a:rPr lang="en-US" sz="3200" dirty="0" err="1" smtClean="0"/>
              <a:t>Covergentie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Analoge</a:t>
            </a:r>
            <a:r>
              <a:rPr lang="en-US" sz="2400" dirty="0" smtClean="0"/>
              <a:t> </a:t>
            </a:r>
            <a:r>
              <a:rPr lang="en-US" sz="2400" dirty="0" err="1" smtClean="0"/>
              <a:t>organen</a:t>
            </a:r>
            <a:r>
              <a:rPr lang="en-US" sz="2400" dirty="0" smtClean="0"/>
              <a:t>: NIET </a:t>
            </a:r>
            <a:r>
              <a:rPr lang="en-US" sz="2400" dirty="0" err="1" smtClean="0"/>
              <a:t>ontstaan</a:t>
            </a:r>
            <a:r>
              <a:rPr lang="en-US" sz="2400" dirty="0" smtClean="0"/>
              <a:t> </a:t>
            </a:r>
            <a:r>
              <a:rPr lang="en-US" sz="2400" dirty="0" err="1" smtClean="0"/>
              <a:t>uit</a:t>
            </a:r>
            <a:r>
              <a:rPr lang="en-US" sz="2400" dirty="0" smtClean="0"/>
              <a:t> </a:t>
            </a:r>
            <a:r>
              <a:rPr lang="en-US" sz="2400" dirty="0" err="1" smtClean="0"/>
              <a:t>gelijke</a:t>
            </a:r>
            <a:r>
              <a:rPr lang="en-US" sz="2400" dirty="0" smtClean="0"/>
              <a:t> </a:t>
            </a:r>
            <a:r>
              <a:rPr lang="en-US" sz="2400" dirty="0" err="1" smtClean="0"/>
              <a:t>oervormen</a:t>
            </a:r>
            <a:endParaRPr lang="en-US" sz="2400" dirty="0" smtClean="0"/>
          </a:p>
          <a:p>
            <a:r>
              <a:rPr lang="en-US" sz="2400" dirty="0" err="1" smtClean="0"/>
              <a:t>Deze</a:t>
            </a:r>
            <a:r>
              <a:rPr lang="en-US" sz="2400" dirty="0" smtClean="0"/>
              <a:t> </a:t>
            </a:r>
            <a:r>
              <a:rPr lang="en-US" sz="2400" dirty="0" err="1" smtClean="0"/>
              <a:t>organen</a:t>
            </a:r>
            <a:r>
              <a:rPr lang="en-US" sz="2400" dirty="0" smtClean="0"/>
              <a:t> </a:t>
            </a:r>
            <a:r>
              <a:rPr lang="en-US" sz="2400" dirty="0" err="1" smtClean="0"/>
              <a:t>zijn</a:t>
            </a:r>
            <a:r>
              <a:rPr lang="en-US" sz="2400" dirty="0" smtClean="0"/>
              <a:t> op </a:t>
            </a:r>
            <a:r>
              <a:rPr lang="en-US" sz="2400" dirty="0" err="1" smtClean="0"/>
              <a:t>elkaar</a:t>
            </a:r>
            <a:r>
              <a:rPr lang="en-US" sz="2400" dirty="0" smtClean="0"/>
              <a:t> </a:t>
            </a:r>
            <a:r>
              <a:rPr lang="en-US" sz="2400" dirty="0" err="1" smtClean="0"/>
              <a:t>gaan</a:t>
            </a:r>
            <a:r>
              <a:rPr lang="en-US" sz="2400" dirty="0" smtClean="0"/>
              <a:t> </a:t>
            </a:r>
            <a:r>
              <a:rPr lang="en-US" sz="2400" dirty="0" err="1" smtClean="0"/>
              <a:t>lijken</a:t>
            </a:r>
            <a:r>
              <a:rPr lang="en-US" sz="2400" dirty="0" smtClean="0"/>
              <a:t> door </a:t>
            </a:r>
            <a:r>
              <a:rPr lang="en-US" sz="2400" dirty="0" err="1" smtClean="0"/>
              <a:t>dezelfde</a:t>
            </a:r>
            <a:r>
              <a:rPr lang="en-US" sz="2400" dirty="0" smtClean="0"/>
              <a:t> </a:t>
            </a:r>
            <a:r>
              <a:rPr lang="en-US" sz="2400" dirty="0" err="1" smtClean="0"/>
              <a:t>aanpassing</a:t>
            </a:r>
            <a:r>
              <a:rPr lang="en-US" sz="2400" dirty="0" smtClean="0"/>
              <a:t> </a:t>
            </a:r>
            <a:r>
              <a:rPr lang="en-US" sz="2400" dirty="0" err="1" smtClean="0"/>
              <a:t>bijvoorbeeld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 het </a:t>
            </a:r>
            <a:r>
              <a:rPr lang="en-US" sz="2400" dirty="0" err="1" smtClean="0"/>
              <a:t>voortbewegen</a:t>
            </a:r>
            <a:r>
              <a:rPr lang="en-US" sz="2400" dirty="0" smtClean="0"/>
              <a:t> in het water</a:t>
            </a:r>
          </a:p>
          <a:p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niet-verwante</a:t>
            </a:r>
            <a:r>
              <a:rPr lang="en-US" sz="2400" dirty="0" smtClean="0"/>
              <a:t> </a:t>
            </a:r>
            <a:r>
              <a:rPr lang="en-US" sz="2400" dirty="0" err="1" smtClean="0"/>
              <a:t>soorten</a:t>
            </a:r>
            <a:r>
              <a:rPr lang="en-US" sz="2400" dirty="0" smtClean="0"/>
              <a:t>: door </a:t>
            </a:r>
            <a:r>
              <a:rPr lang="en-US" sz="2400" dirty="0" err="1" smtClean="0"/>
              <a:t>gelijke</a:t>
            </a:r>
            <a:r>
              <a:rPr lang="en-US" sz="2400" dirty="0" smtClean="0"/>
              <a:t> </a:t>
            </a:r>
            <a:r>
              <a:rPr lang="en-US" sz="2400" dirty="0" err="1" smtClean="0"/>
              <a:t>milieuomstandigheden</a:t>
            </a:r>
            <a:r>
              <a:rPr lang="en-US" sz="2400" dirty="0" smtClean="0"/>
              <a:t> </a:t>
            </a:r>
            <a:r>
              <a:rPr lang="en-US" sz="2400" dirty="0" err="1" smtClean="0"/>
              <a:t>kunnen</a:t>
            </a:r>
            <a:r>
              <a:rPr lang="en-US" sz="2400" dirty="0" smtClean="0"/>
              <a:t> </a:t>
            </a:r>
            <a:r>
              <a:rPr lang="en-US" sz="2400" dirty="0" err="1" smtClean="0"/>
              <a:t>analoge</a:t>
            </a:r>
            <a:r>
              <a:rPr lang="en-US" sz="2400" dirty="0" smtClean="0"/>
              <a:t> </a:t>
            </a:r>
            <a:r>
              <a:rPr lang="en-US" sz="2400" dirty="0" err="1" smtClean="0"/>
              <a:t>structuren</a:t>
            </a:r>
            <a:r>
              <a:rPr lang="en-US" sz="2400" dirty="0" smtClean="0"/>
              <a:t> en </a:t>
            </a:r>
            <a:r>
              <a:rPr lang="en-US" sz="2400" dirty="0" err="1" smtClean="0"/>
              <a:t>organen</a:t>
            </a:r>
            <a:r>
              <a:rPr lang="en-US" sz="2400" dirty="0" smtClean="0"/>
              <a:t> </a:t>
            </a:r>
            <a:r>
              <a:rPr lang="en-US" sz="2400" dirty="0" err="1" smtClean="0"/>
              <a:t>ontstaan</a:t>
            </a:r>
            <a:endParaRPr lang="en-US" sz="2400" dirty="0" smtClean="0"/>
          </a:p>
          <a:p>
            <a:r>
              <a:rPr lang="en-US" sz="2400" dirty="0" smtClean="0"/>
              <a:t>CONVERGENTIE </a:t>
            </a:r>
            <a:r>
              <a:rPr lang="en-US" sz="2400" dirty="0" err="1" smtClean="0"/>
              <a:t>genaamd</a:t>
            </a:r>
            <a:endParaRPr lang="en-US" sz="2400" dirty="0" smtClean="0"/>
          </a:p>
          <a:p>
            <a:r>
              <a:rPr lang="en-US" sz="2400" dirty="0" err="1" smtClean="0"/>
              <a:t>Allerlei</a:t>
            </a:r>
            <a:r>
              <a:rPr lang="en-US" sz="2400" dirty="0" smtClean="0"/>
              <a:t> </a:t>
            </a:r>
            <a:r>
              <a:rPr lang="en-US" sz="2400" dirty="0" err="1" smtClean="0"/>
              <a:t>waterdieren</a:t>
            </a:r>
            <a:r>
              <a:rPr lang="en-US" sz="2400" dirty="0" smtClean="0"/>
              <a:t> </a:t>
            </a:r>
            <a:r>
              <a:rPr lang="en-US" sz="2400" dirty="0" err="1" smtClean="0"/>
              <a:t>hebben</a:t>
            </a:r>
            <a:r>
              <a:rPr lang="en-US" sz="2400" dirty="0" smtClean="0"/>
              <a:t> </a:t>
            </a:r>
            <a:r>
              <a:rPr lang="en-US" sz="2400" dirty="0" err="1" smtClean="0"/>
              <a:t>dezelfde</a:t>
            </a:r>
            <a:r>
              <a:rPr lang="en-US" sz="2400" dirty="0" smtClean="0"/>
              <a:t> </a:t>
            </a:r>
            <a:r>
              <a:rPr lang="en-US" sz="2400" dirty="0" err="1" smtClean="0"/>
              <a:t>gestroomlijnde</a:t>
            </a:r>
            <a:r>
              <a:rPr lang="en-US" sz="2400" dirty="0" smtClean="0"/>
              <a:t> </a:t>
            </a:r>
            <a:r>
              <a:rPr lang="en-US" sz="2400" dirty="0" err="1" smtClean="0"/>
              <a:t>vorm</a:t>
            </a:r>
            <a:endParaRPr lang="en-US" sz="2400" dirty="0" smtClean="0"/>
          </a:p>
          <a:p>
            <a:r>
              <a:rPr lang="en-US" sz="2400" dirty="0" err="1" smtClean="0"/>
              <a:t>Vissen</a:t>
            </a:r>
            <a:r>
              <a:rPr lang="en-US" sz="2400" dirty="0" smtClean="0"/>
              <a:t>, </a:t>
            </a:r>
            <a:r>
              <a:rPr lang="en-US" sz="2400" dirty="0" err="1" smtClean="0"/>
              <a:t>walvissen</a:t>
            </a:r>
            <a:r>
              <a:rPr lang="en-US" sz="2400" dirty="0" smtClean="0"/>
              <a:t>, </a:t>
            </a:r>
            <a:r>
              <a:rPr lang="en-US" sz="2400" dirty="0" err="1" smtClean="0"/>
              <a:t>pijlinktvissen</a:t>
            </a:r>
            <a:r>
              <a:rPr lang="en-US" sz="2400" dirty="0" smtClean="0"/>
              <a:t> etc.</a:t>
            </a:r>
          </a:p>
          <a:p>
            <a:r>
              <a:rPr lang="en-US" sz="2400" dirty="0" err="1" smtClean="0"/>
              <a:t>Gevolg</a:t>
            </a:r>
            <a:r>
              <a:rPr lang="en-US" sz="2400" dirty="0" smtClean="0"/>
              <a:t> van CONVERGENTE EVOLUTIE</a:t>
            </a:r>
          </a:p>
          <a:p>
            <a:endParaRPr lang="en-US" sz="2400" dirty="0" smtClean="0"/>
          </a:p>
          <a:p>
            <a:r>
              <a:rPr lang="en-US" sz="2400" smtClean="0">
                <a:hlinkClick r:id="rId2"/>
              </a:rPr>
              <a:t>http://mapoflife.org/index/</a:t>
            </a:r>
            <a:endParaRPr lang="en-US" sz="2400" smtClean="0"/>
          </a:p>
          <a:p>
            <a:r>
              <a:rPr lang="en-US" sz="2400" smtClean="0"/>
              <a:t> </a:t>
            </a:r>
            <a:r>
              <a:rPr lang="en-US" sz="2400" dirty="0" err="1" smtClean="0"/>
              <a:t>Voorbeelden</a:t>
            </a:r>
            <a:r>
              <a:rPr lang="en-US" sz="2400" dirty="0" smtClean="0"/>
              <a:t> van </a:t>
            </a:r>
            <a:r>
              <a:rPr lang="en-US" sz="2400" dirty="0" err="1" smtClean="0"/>
              <a:t>convergente</a:t>
            </a:r>
            <a:r>
              <a:rPr lang="en-US" sz="2400" dirty="0" smtClean="0"/>
              <a:t> </a:t>
            </a:r>
            <a:r>
              <a:rPr lang="en-US" sz="2400" dirty="0" err="1" smtClean="0"/>
              <a:t>evolutie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996</Words>
  <Application>Microsoft Office PowerPoint</Application>
  <PresentationFormat>Diavoorstelling (4:3)</PresentationFormat>
  <Paragraphs>177</Paragraphs>
  <Slides>31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Office-thema</vt:lpstr>
      <vt:lpstr>Par. 25.3 Moderne systematiek</vt:lpstr>
      <vt:lpstr>Homologe organen dezelfde bouw, een andere functie</vt:lpstr>
      <vt:lpstr>Analoge organen</vt:lpstr>
      <vt:lpstr>Homoloog of analoog?</vt:lpstr>
      <vt:lpstr>Rudimentaire organen: in aanleg aanwezig, maar niet ontwikkeld en zonder functie</vt:lpstr>
      <vt:lpstr>Rudimentaire organen.</vt:lpstr>
      <vt:lpstr>Rudimentaire organen.</vt:lpstr>
      <vt:lpstr>Tijdens de embryonale ontwikkeling zie je in het begin veel overeenkomsten.</vt:lpstr>
      <vt:lpstr>Par. 25.3.2 Analogie en Covergentie</vt:lpstr>
      <vt:lpstr>Par. 25.3.3  DNA-onderzoek</vt:lpstr>
      <vt:lpstr>DNA=profiel 1 en 2</vt:lpstr>
      <vt:lpstr>DNA-profiel 3 </vt:lpstr>
      <vt:lpstr>25.4 Indeling in Rijken:         Zie ook PPT 1</vt:lpstr>
      <vt:lpstr>Protisten</vt:lpstr>
      <vt:lpstr>Oude en thans gebruikte indeling onder veel wetenschappers: 4 en 8 Rijken </vt:lpstr>
      <vt:lpstr>25.5 De prokaryoten: Archaebacteria en Eubacteria</vt:lpstr>
      <vt:lpstr>Archaebacteria: vindplaatsen</vt:lpstr>
      <vt:lpstr>Eubacteria (echte bacteriën)</vt:lpstr>
      <vt:lpstr>Opvallende eigenschappen Bacteriën</vt:lpstr>
      <vt:lpstr>25.5.1 Levenswijze van bacteriën 1</vt:lpstr>
      <vt:lpstr>25.5.1 Levenswijze van bacteriën 2</vt:lpstr>
      <vt:lpstr>25.5.1 Levenswijze van bacteriën 3</vt:lpstr>
      <vt:lpstr>Extra info</vt:lpstr>
      <vt:lpstr>Schimmels 1</vt:lpstr>
      <vt:lpstr>Schimmels 2</vt:lpstr>
      <vt:lpstr>25.6.1  Levenswijze Schimmels </vt:lpstr>
      <vt:lpstr>Meeldauw en iepenziekte</vt:lpstr>
      <vt:lpstr>Andere ziektes door schimmels</vt:lpstr>
      <vt:lpstr>SYMBIOSE</vt:lpstr>
      <vt:lpstr>25.6.2  Korstmossen</vt:lpstr>
      <vt:lpstr>Afbeeldingen kortsmossen divers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Par. 25.3 Moderne systematiek</dc:title>
  <dc:creator>biobertus</dc:creator>
  <cp:lastModifiedBy>biobertus</cp:lastModifiedBy>
  <cp:revision>23</cp:revision>
  <dcterms:created xsi:type="dcterms:W3CDTF">2015-03-12T12:26:15Z</dcterms:created>
  <dcterms:modified xsi:type="dcterms:W3CDTF">2015-05-18T19:28:27Z</dcterms:modified>
</cp:coreProperties>
</file>